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75" r:id="rId2"/>
    <p:sldId id="445" r:id="rId3"/>
    <p:sldId id="306" r:id="rId4"/>
    <p:sldId id="344" r:id="rId5"/>
    <p:sldId id="446" r:id="rId6"/>
    <p:sldId id="447" r:id="rId7"/>
    <p:sldId id="313" r:id="rId8"/>
    <p:sldId id="342" r:id="rId9"/>
    <p:sldId id="504" r:id="rId10"/>
    <p:sldId id="317" r:id="rId11"/>
    <p:sldId id="257" r:id="rId12"/>
    <p:sldId id="505" r:id="rId13"/>
    <p:sldId id="319" r:id="rId14"/>
    <p:sldId id="450" r:id="rId15"/>
    <p:sldId id="451" r:id="rId16"/>
    <p:sldId id="452" r:id="rId17"/>
    <p:sldId id="488" r:id="rId18"/>
    <p:sldId id="489" r:id="rId19"/>
    <p:sldId id="491" r:id="rId20"/>
    <p:sldId id="490" r:id="rId21"/>
    <p:sldId id="492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2" r:id="rId30"/>
    <p:sldId id="501" r:id="rId31"/>
    <p:sldId id="503" r:id="rId32"/>
    <p:sldId id="4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 Richards" initials="F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8F21"/>
    <a:srgbClr val="F99D35"/>
    <a:srgbClr val="F3F4F5"/>
    <a:srgbClr val="FDC062"/>
    <a:srgbClr val="FCBB5C"/>
    <a:srgbClr val="F79226"/>
    <a:srgbClr val="FAA742"/>
    <a:srgbClr val="FBB14F"/>
    <a:srgbClr val="FCB655"/>
    <a:srgbClr val="FAA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4336" autoAdjust="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A4301-1255-45B2-BC08-62F7D0A2741B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MY"/>
        </a:p>
      </dgm:t>
    </dgm:pt>
    <dgm:pt modelId="{43AB7B43-9834-44F9-A98B-830C0734191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 err="1">
              <a:solidFill>
                <a:schemeClr val="tx1"/>
              </a:solidFill>
            </a:rPr>
            <a:t>Restructurados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acuerdo</a:t>
          </a:r>
          <a:r>
            <a:rPr lang="en-US" b="1" dirty="0">
              <a:solidFill>
                <a:schemeClr val="tx1"/>
              </a:solidFill>
            </a:rPr>
            <a:t> a la </a:t>
          </a:r>
          <a:r>
            <a:rPr lang="en-US" b="1" dirty="0" err="1">
              <a:solidFill>
                <a:schemeClr val="tx1"/>
              </a:solidFill>
            </a:rPr>
            <a:t>ToC</a:t>
          </a:r>
          <a:endParaRPr lang="en-MY" b="1" dirty="0">
            <a:solidFill>
              <a:schemeClr val="tx1"/>
            </a:solidFill>
          </a:endParaRPr>
        </a:p>
      </dgm:t>
    </dgm:pt>
    <dgm:pt modelId="{88E980BC-30F7-4986-B3BC-9F01F5AE9375}" type="parTrans" cxnId="{F86BFEB8-A706-4157-9B43-27362E89293C}">
      <dgm:prSet/>
      <dgm:spPr/>
      <dgm:t>
        <a:bodyPr/>
        <a:lstStyle/>
        <a:p>
          <a:endParaRPr lang="en-MY"/>
        </a:p>
      </dgm:t>
    </dgm:pt>
    <dgm:pt modelId="{0BDCA56A-4A72-4BB8-86D2-0E037AC6DE6C}" type="sibTrans" cxnId="{F86BFEB8-A706-4157-9B43-27362E89293C}">
      <dgm:prSet/>
      <dgm:spPr/>
      <dgm:t>
        <a:bodyPr/>
        <a:lstStyle/>
        <a:p>
          <a:endParaRPr lang="en-MY"/>
        </a:p>
      </dgm:t>
    </dgm:pt>
    <dgm:pt modelId="{BF1554A7-14C2-4B80-A89D-7F77CEFFF377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Enfocado en resultados: Uso de elementos métricos como herramienta para medir impactos </a:t>
          </a:r>
          <a:endParaRPr lang="en-US" b="1" dirty="0">
            <a:solidFill>
              <a:schemeClr val="tx1"/>
            </a:solidFill>
          </a:endParaRPr>
        </a:p>
      </dgm:t>
    </dgm:pt>
    <dgm:pt modelId="{6F282622-0D99-45D3-BBA8-DB9F54F9A965}" type="parTrans" cxnId="{B3A7B1B6-2914-401B-9E33-C71B3C640ACD}">
      <dgm:prSet/>
      <dgm:spPr/>
      <dgm:t>
        <a:bodyPr/>
        <a:lstStyle/>
        <a:p>
          <a:endParaRPr lang="en-MY"/>
        </a:p>
      </dgm:t>
    </dgm:pt>
    <dgm:pt modelId="{CBBFFBF8-0503-4EAF-A1AF-44B4CCC77473}" type="sibTrans" cxnId="{B3A7B1B6-2914-401B-9E33-C71B3C640ACD}">
      <dgm:prSet/>
      <dgm:spPr/>
      <dgm:t>
        <a:bodyPr/>
        <a:lstStyle/>
        <a:p>
          <a:endParaRPr lang="en-MY"/>
        </a:p>
      </dgm:t>
    </dgm:pt>
    <dgm:pt modelId="{9ED02E46-E6D7-4B02-BBDE-CA2E40EE6E5B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Altas reservas de Carbono (Nuevo requerimiento incorporado)</a:t>
          </a:r>
          <a:endParaRPr lang="en-US" b="1" dirty="0">
            <a:solidFill>
              <a:schemeClr val="tx1"/>
            </a:solidFill>
          </a:endParaRPr>
        </a:p>
      </dgm:t>
    </dgm:pt>
    <dgm:pt modelId="{64616B5A-3ABE-4CDC-8E49-6917641FA66B}" type="parTrans" cxnId="{930D6985-8A61-419A-8E47-582301F7D0E2}">
      <dgm:prSet/>
      <dgm:spPr/>
      <dgm:t>
        <a:bodyPr/>
        <a:lstStyle/>
        <a:p>
          <a:endParaRPr lang="en-MY"/>
        </a:p>
      </dgm:t>
    </dgm:pt>
    <dgm:pt modelId="{B8E7B31F-D328-4828-B683-95B128203E4E}" type="sibTrans" cxnId="{930D6985-8A61-419A-8E47-582301F7D0E2}">
      <dgm:prSet/>
      <dgm:spPr/>
      <dgm:t>
        <a:bodyPr/>
        <a:lstStyle/>
        <a:p>
          <a:endParaRPr lang="en-MY"/>
        </a:p>
      </dgm:t>
    </dgm:pt>
    <dgm:pt modelId="{9648014B-7882-4E3E-84D6-5950F7B38950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No hay nuevas plantaciones en turba, independientemente de la profundidad. </a:t>
          </a:r>
          <a:endParaRPr lang="en-US" b="1" dirty="0">
            <a:solidFill>
              <a:schemeClr val="tx1"/>
            </a:solidFill>
          </a:endParaRPr>
        </a:p>
      </dgm:t>
    </dgm:pt>
    <dgm:pt modelId="{E9F35835-9253-47E3-83F5-EEA18299D4E6}" type="parTrans" cxnId="{3D7C13E9-03FE-44E1-966E-280E3B8C0EEA}">
      <dgm:prSet/>
      <dgm:spPr/>
      <dgm:t>
        <a:bodyPr/>
        <a:lstStyle/>
        <a:p>
          <a:endParaRPr lang="en-MY"/>
        </a:p>
      </dgm:t>
    </dgm:pt>
    <dgm:pt modelId="{D38723ED-9284-4A80-AEE3-CEE718532A03}" type="sibTrans" cxnId="{3D7C13E9-03FE-44E1-966E-280E3B8C0EEA}">
      <dgm:prSet/>
      <dgm:spPr/>
      <dgm:t>
        <a:bodyPr/>
        <a:lstStyle/>
        <a:p>
          <a:endParaRPr lang="en-MY"/>
        </a:p>
      </dgm:t>
    </dgm:pt>
    <dgm:pt modelId="{293779D2-BA4A-4D3F-AA0F-59620A519F39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Fortalecimiento de los derechos humanos y laborales. </a:t>
          </a:r>
          <a:endParaRPr lang="en-US" b="1" dirty="0">
            <a:solidFill>
              <a:schemeClr val="tx1"/>
            </a:solidFill>
          </a:endParaRPr>
        </a:p>
      </dgm:t>
    </dgm:pt>
    <dgm:pt modelId="{10783F8A-31E9-40CB-9FBD-40E59839E966}" type="parTrans" cxnId="{BDFEF997-0955-495C-9D35-8529FE4BCF0D}">
      <dgm:prSet/>
      <dgm:spPr/>
      <dgm:t>
        <a:bodyPr/>
        <a:lstStyle/>
        <a:p>
          <a:endParaRPr lang="en-MY"/>
        </a:p>
      </dgm:t>
    </dgm:pt>
    <dgm:pt modelId="{9DB80B8D-611B-4F8D-BC52-7BF78E33C941}" type="sibTrans" cxnId="{BDFEF997-0955-495C-9D35-8529FE4BCF0D}">
      <dgm:prSet/>
      <dgm:spPr/>
      <dgm:t>
        <a:bodyPr/>
        <a:lstStyle/>
        <a:p>
          <a:endParaRPr lang="en-MY"/>
        </a:p>
      </dgm:t>
    </dgm:pt>
    <dgm:pt modelId="{9B695B4F-BB0F-477C-9EC0-E8726E11C28F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Nuevo estándar para pequeños productores independientes (Próximamente)</a:t>
          </a:r>
          <a:endParaRPr lang="en-US" b="1" dirty="0">
            <a:solidFill>
              <a:schemeClr val="tx1"/>
            </a:solidFill>
          </a:endParaRPr>
        </a:p>
      </dgm:t>
    </dgm:pt>
    <dgm:pt modelId="{3E2DC421-C3F5-43EA-9040-3B320D482247}" type="parTrans" cxnId="{53CA4293-BD39-4FD6-B0FE-B0153F73E5E6}">
      <dgm:prSet/>
      <dgm:spPr/>
      <dgm:t>
        <a:bodyPr/>
        <a:lstStyle/>
        <a:p>
          <a:endParaRPr lang="en-MY"/>
        </a:p>
      </dgm:t>
    </dgm:pt>
    <dgm:pt modelId="{1D02021E-A56E-4592-A1E9-60A05C222A23}" type="sibTrans" cxnId="{53CA4293-BD39-4FD6-B0FE-B0153F73E5E6}">
      <dgm:prSet/>
      <dgm:spPr/>
      <dgm:t>
        <a:bodyPr/>
        <a:lstStyle/>
        <a:p>
          <a:endParaRPr lang="en-MY"/>
        </a:p>
      </dgm:t>
    </dgm:pt>
    <dgm:pt modelId="{CE00FE22-C958-4BEB-8122-7EB251B7CF4E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Identificación de elementos claves tales  como ‘Responsabilidad compartida’</a:t>
          </a:r>
          <a:endParaRPr lang="en-US" b="1" dirty="0">
            <a:solidFill>
              <a:schemeClr val="tx1"/>
            </a:solidFill>
          </a:endParaRPr>
        </a:p>
      </dgm:t>
    </dgm:pt>
    <dgm:pt modelId="{2B2D5ED1-FE0A-416E-80B7-E4BE72B2B349}" type="parTrans" cxnId="{F0830485-A2B0-4706-815A-DF6DAC22038D}">
      <dgm:prSet/>
      <dgm:spPr/>
      <dgm:t>
        <a:bodyPr/>
        <a:lstStyle/>
        <a:p>
          <a:endParaRPr lang="en-MY"/>
        </a:p>
      </dgm:t>
    </dgm:pt>
    <dgm:pt modelId="{A3F03D97-C371-43B3-89B6-ABC61DA2A669}" type="sibTrans" cxnId="{F0830485-A2B0-4706-815A-DF6DAC22038D}">
      <dgm:prSet/>
      <dgm:spPr/>
      <dgm:t>
        <a:bodyPr/>
        <a:lstStyle/>
        <a:p>
          <a:endParaRPr lang="en-MY"/>
        </a:p>
      </dgm:t>
    </dgm:pt>
    <dgm:pt modelId="{B7CB5676-A6A9-4088-95A0-9251248054A8}" type="pres">
      <dgm:prSet presAssocID="{869A4301-1255-45B2-BC08-62F7D0A274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B77D4E6-C6DB-4265-B675-60967C7DE189}" type="pres">
      <dgm:prSet presAssocID="{43AB7B43-9834-44F9-A98B-830C0734191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58F89D-36D0-4893-9037-C2DE59100B65}" type="pres">
      <dgm:prSet presAssocID="{0BDCA56A-4A72-4BB8-86D2-0E037AC6DE6C}" presName="sibTrans" presStyleCnt="0"/>
      <dgm:spPr/>
    </dgm:pt>
    <dgm:pt modelId="{CDA227BD-EEE9-4F4E-B813-255DF0C9D2D3}" type="pres">
      <dgm:prSet presAssocID="{BF1554A7-14C2-4B80-A89D-7F77CEFFF37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BFBD58-F9DA-4E15-94FA-D97CB218CF50}" type="pres">
      <dgm:prSet presAssocID="{CBBFFBF8-0503-4EAF-A1AF-44B4CCC77473}" presName="sibTrans" presStyleCnt="0"/>
      <dgm:spPr/>
    </dgm:pt>
    <dgm:pt modelId="{72D6259B-303D-4705-AC24-713059298BB4}" type="pres">
      <dgm:prSet presAssocID="{9ED02E46-E6D7-4B02-BBDE-CA2E40EE6E5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23B945-A426-4AEF-B7D8-8C72AC29D927}" type="pres">
      <dgm:prSet presAssocID="{B8E7B31F-D328-4828-B683-95B128203E4E}" presName="sibTrans" presStyleCnt="0"/>
      <dgm:spPr/>
    </dgm:pt>
    <dgm:pt modelId="{E2471D55-80C1-4C6B-84BB-372B8BA4C8BE}" type="pres">
      <dgm:prSet presAssocID="{9648014B-7882-4E3E-84D6-5950F7B3895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85FA74-DC5E-4009-8049-FF89664C37EB}" type="pres">
      <dgm:prSet presAssocID="{D38723ED-9284-4A80-AEE3-CEE718532A03}" presName="sibTrans" presStyleCnt="0"/>
      <dgm:spPr/>
    </dgm:pt>
    <dgm:pt modelId="{B0BAFECB-DE33-48E3-9CDC-1ACA6CD76340}" type="pres">
      <dgm:prSet presAssocID="{293779D2-BA4A-4D3F-AA0F-59620A519F3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2AF25F-D134-40C6-9998-98023329428D}" type="pres">
      <dgm:prSet presAssocID="{9DB80B8D-611B-4F8D-BC52-7BF78E33C941}" presName="sibTrans" presStyleCnt="0"/>
      <dgm:spPr/>
    </dgm:pt>
    <dgm:pt modelId="{96B3BE3C-A00A-44F2-9DF1-A6DD3EF4C620}" type="pres">
      <dgm:prSet presAssocID="{9B695B4F-BB0F-477C-9EC0-E8726E11C28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012BEE-580D-418F-8DCE-96FB1D0C93DA}" type="pres">
      <dgm:prSet presAssocID="{1D02021E-A56E-4592-A1E9-60A05C222A23}" presName="sibTrans" presStyleCnt="0"/>
      <dgm:spPr/>
    </dgm:pt>
    <dgm:pt modelId="{7B9DF121-BB00-442B-A355-E5D1AE14D79C}" type="pres">
      <dgm:prSet presAssocID="{CE00FE22-C958-4BEB-8122-7EB251B7CF4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30D132E-A992-456F-9EA0-92D5E749C377}" type="presOf" srcId="{BF1554A7-14C2-4B80-A89D-7F77CEFFF377}" destId="{CDA227BD-EEE9-4F4E-B813-255DF0C9D2D3}" srcOrd="0" destOrd="0" presId="urn:microsoft.com/office/officeart/2005/8/layout/default"/>
    <dgm:cxn modelId="{CA16454C-7C1F-4F0C-BAA6-9AD08B233C0E}" type="presOf" srcId="{9648014B-7882-4E3E-84D6-5950F7B38950}" destId="{E2471D55-80C1-4C6B-84BB-372B8BA4C8BE}" srcOrd="0" destOrd="0" presId="urn:microsoft.com/office/officeart/2005/8/layout/default"/>
    <dgm:cxn modelId="{930D6985-8A61-419A-8E47-582301F7D0E2}" srcId="{869A4301-1255-45B2-BC08-62F7D0A2741B}" destId="{9ED02E46-E6D7-4B02-BBDE-CA2E40EE6E5B}" srcOrd="2" destOrd="0" parTransId="{64616B5A-3ABE-4CDC-8E49-6917641FA66B}" sibTransId="{B8E7B31F-D328-4828-B683-95B128203E4E}"/>
    <dgm:cxn modelId="{B3A7B1B6-2914-401B-9E33-C71B3C640ACD}" srcId="{869A4301-1255-45B2-BC08-62F7D0A2741B}" destId="{BF1554A7-14C2-4B80-A89D-7F77CEFFF377}" srcOrd="1" destOrd="0" parTransId="{6F282622-0D99-45D3-BBA8-DB9F54F9A965}" sibTransId="{CBBFFBF8-0503-4EAF-A1AF-44B4CCC77473}"/>
    <dgm:cxn modelId="{F86BFEB8-A706-4157-9B43-27362E89293C}" srcId="{869A4301-1255-45B2-BC08-62F7D0A2741B}" destId="{43AB7B43-9834-44F9-A98B-830C0734191A}" srcOrd="0" destOrd="0" parTransId="{88E980BC-30F7-4986-B3BC-9F01F5AE9375}" sibTransId="{0BDCA56A-4A72-4BB8-86D2-0E037AC6DE6C}"/>
    <dgm:cxn modelId="{BDFEF997-0955-495C-9D35-8529FE4BCF0D}" srcId="{869A4301-1255-45B2-BC08-62F7D0A2741B}" destId="{293779D2-BA4A-4D3F-AA0F-59620A519F39}" srcOrd="4" destOrd="0" parTransId="{10783F8A-31E9-40CB-9FBD-40E59839E966}" sibTransId="{9DB80B8D-611B-4F8D-BC52-7BF78E33C941}"/>
    <dgm:cxn modelId="{F0830485-A2B0-4706-815A-DF6DAC22038D}" srcId="{869A4301-1255-45B2-BC08-62F7D0A2741B}" destId="{CE00FE22-C958-4BEB-8122-7EB251B7CF4E}" srcOrd="6" destOrd="0" parTransId="{2B2D5ED1-FE0A-416E-80B7-E4BE72B2B349}" sibTransId="{A3F03D97-C371-43B3-89B6-ABC61DA2A669}"/>
    <dgm:cxn modelId="{87B08E24-DC5E-455F-B099-13BC9F6FD770}" type="presOf" srcId="{869A4301-1255-45B2-BC08-62F7D0A2741B}" destId="{B7CB5676-A6A9-4088-95A0-9251248054A8}" srcOrd="0" destOrd="0" presId="urn:microsoft.com/office/officeart/2005/8/layout/default"/>
    <dgm:cxn modelId="{30F9DDF2-0E8A-47D7-AB0B-F2C0B8E482E1}" type="presOf" srcId="{CE00FE22-C958-4BEB-8122-7EB251B7CF4E}" destId="{7B9DF121-BB00-442B-A355-E5D1AE14D79C}" srcOrd="0" destOrd="0" presId="urn:microsoft.com/office/officeart/2005/8/layout/default"/>
    <dgm:cxn modelId="{53CA4293-BD39-4FD6-B0FE-B0153F73E5E6}" srcId="{869A4301-1255-45B2-BC08-62F7D0A2741B}" destId="{9B695B4F-BB0F-477C-9EC0-E8726E11C28F}" srcOrd="5" destOrd="0" parTransId="{3E2DC421-C3F5-43EA-9040-3B320D482247}" sibTransId="{1D02021E-A56E-4592-A1E9-60A05C222A23}"/>
    <dgm:cxn modelId="{3D7C13E9-03FE-44E1-966E-280E3B8C0EEA}" srcId="{869A4301-1255-45B2-BC08-62F7D0A2741B}" destId="{9648014B-7882-4E3E-84D6-5950F7B38950}" srcOrd="3" destOrd="0" parTransId="{E9F35835-9253-47E3-83F5-EEA18299D4E6}" sibTransId="{D38723ED-9284-4A80-AEE3-CEE718532A03}"/>
    <dgm:cxn modelId="{14EA5F2F-191B-47AA-9257-7B61F89A4E80}" type="presOf" srcId="{9B695B4F-BB0F-477C-9EC0-E8726E11C28F}" destId="{96B3BE3C-A00A-44F2-9DF1-A6DD3EF4C620}" srcOrd="0" destOrd="0" presId="urn:microsoft.com/office/officeart/2005/8/layout/default"/>
    <dgm:cxn modelId="{C07C7009-0694-4E66-B9EF-5DB7884C220E}" type="presOf" srcId="{293779D2-BA4A-4D3F-AA0F-59620A519F39}" destId="{B0BAFECB-DE33-48E3-9CDC-1ACA6CD76340}" srcOrd="0" destOrd="0" presId="urn:microsoft.com/office/officeart/2005/8/layout/default"/>
    <dgm:cxn modelId="{AE8DC18A-1A62-4D3D-B022-922053C4BDE9}" type="presOf" srcId="{9ED02E46-E6D7-4B02-BBDE-CA2E40EE6E5B}" destId="{72D6259B-303D-4705-AC24-713059298BB4}" srcOrd="0" destOrd="0" presId="urn:microsoft.com/office/officeart/2005/8/layout/default"/>
    <dgm:cxn modelId="{7B4C4077-9E5E-4318-A218-5406131F8F9F}" type="presOf" srcId="{43AB7B43-9834-44F9-A98B-830C0734191A}" destId="{5B77D4E6-C6DB-4265-B675-60967C7DE189}" srcOrd="0" destOrd="0" presId="urn:microsoft.com/office/officeart/2005/8/layout/default"/>
    <dgm:cxn modelId="{A85E375D-1011-45A5-954E-FD55280C2AAF}" type="presParOf" srcId="{B7CB5676-A6A9-4088-95A0-9251248054A8}" destId="{5B77D4E6-C6DB-4265-B675-60967C7DE189}" srcOrd="0" destOrd="0" presId="urn:microsoft.com/office/officeart/2005/8/layout/default"/>
    <dgm:cxn modelId="{0F963AAE-2F43-4A2C-8F8B-227241075891}" type="presParOf" srcId="{B7CB5676-A6A9-4088-95A0-9251248054A8}" destId="{6058F89D-36D0-4893-9037-C2DE59100B65}" srcOrd="1" destOrd="0" presId="urn:microsoft.com/office/officeart/2005/8/layout/default"/>
    <dgm:cxn modelId="{9B544BF3-0B18-40D8-8405-671802C843CF}" type="presParOf" srcId="{B7CB5676-A6A9-4088-95A0-9251248054A8}" destId="{CDA227BD-EEE9-4F4E-B813-255DF0C9D2D3}" srcOrd="2" destOrd="0" presId="urn:microsoft.com/office/officeart/2005/8/layout/default"/>
    <dgm:cxn modelId="{2A2D6F30-E210-43A1-9C28-4674759FB75B}" type="presParOf" srcId="{B7CB5676-A6A9-4088-95A0-9251248054A8}" destId="{B4BFBD58-F9DA-4E15-94FA-D97CB218CF50}" srcOrd="3" destOrd="0" presId="urn:microsoft.com/office/officeart/2005/8/layout/default"/>
    <dgm:cxn modelId="{052DCA09-F2FA-4B92-B2F3-11BBCD8643B3}" type="presParOf" srcId="{B7CB5676-A6A9-4088-95A0-9251248054A8}" destId="{72D6259B-303D-4705-AC24-713059298BB4}" srcOrd="4" destOrd="0" presId="urn:microsoft.com/office/officeart/2005/8/layout/default"/>
    <dgm:cxn modelId="{D41F23F2-EB14-4AFB-B47D-F5AFC6E3A373}" type="presParOf" srcId="{B7CB5676-A6A9-4088-95A0-9251248054A8}" destId="{9223B945-A426-4AEF-B7D8-8C72AC29D927}" srcOrd="5" destOrd="0" presId="urn:microsoft.com/office/officeart/2005/8/layout/default"/>
    <dgm:cxn modelId="{E5D891C9-15E3-4532-AC0C-C1895603A8D1}" type="presParOf" srcId="{B7CB5676-A6A9-4088-95A0-9251248054A8}" destId="{E2471D55-80C1-4C6B-84BB-372B8BA4C8BE}" srcOrd="6" destOrd="0" presId="urn:microsoft.com/office/officeart/2005/8/layout/default"/>
    <dgm:cxn modelId="{CD730DF8-E4C1-4DD8-9D0F-DD1E9D89EA19}" type="presParOf" srcId="{B7CB5676-A6A9-4088-95A0-9251248054A8}" destId="{6885FA74-DC5E-4009-8049-FF89664C37EB}" srcOrd="7" destOrd="0" presId="urn:microsoft.com/office/officeart/2005/8/layout/default"/>
    <dgm:cxn modelId="{68230F35-C0DA-424F-A197-BC0AFC664DEC}" type="presParOf" srcId="{B7CB5676-A6A9-4088-95A0-9251248054A8}" destId="{B0BAFECB-DE33-48E3-9CDC-1ACA6CD76340}" srcOrd="8" destOrd="0" presId="urn:microsoft.com/office/officeart/2005/8/layout/default"/>
    <dgm:cxn modelId="{B852533B-04E8-4550-ABEA-74769897534C}" type="presParOf" srcId="{B7CB5676-A6A9-4088-95A0-9251248054A8}" destId="{922AF25F-D134-40C6-9998-98023329428D}" srcOrd="9" destOrd="0" presId="urn:microsoft.com/office/officeart/2005/8/layout/default"/>
    <dgm:cxn modelId="{297A8AF6-837B-40A4-BCA1-E60168DDB217}" type="presParOf" srcId="{B7CB5676-A6A9-4088-95A0-9251248054A8}" destId="{96B3BE3C-A00A-44F2-9DF1-A6DD3EF4C620}" srcOrd="10" destOrd="0" presId="urn:microsoft.com/office/officeart/2005/8/layout/default"/>
    <dgm:cxn modelId="{367992C0-7E04-49FC-B788-0632E27BE3CE}" type="presParOf" srcId="{B7CB5676-A6A9-4088-95A0-9251248054A8}" destId="{53012BEE-580D-418F-8DCE-96FB1D0C93DA}" srcOrd="11" destOrd="0" presId="urn:microsoft.com/office/officeart/2005/8/layout/default"/>
    <dgm:cxn modelId="{9FE807CD-0B33-4AE0-90BB-51C14C23090E}" type="presParOf" srcId="{B7CB5676-A6A9-4088-95A0-9251248054A8}" destId="{7B9DF121-BB00-442B-A355-E5D1AE14D79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7D4E6-C6DB-4265-B675-60967C7DE189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900" b="1" kern="1200" dirty="0" err="1">
              <a:solidFill>
                <a:schemeClr val="tx1"/>
              </a:solidFill>
            </a:rPr>
            <a:t>Restructurados</a:t>
          </a:r>
          <a:r>
            <a:rPr lang="en-US" sz="1900" b="1" kern="1200" dirty="0">
              <a:solidFill>
                <a:schemeClr val="tx1"/>
              </a:solidFill>
            </a:rPr>
            <a:t> de </a:t>
          </a:r>
          <a:r>
            <a:rPr lang="en-US" sz="1900" b="1" kern="1200" dirty="0" err="1">
              <a:solidFill>
                <a:schemeClr val="tx1"/>
              </a:solidFill>
            </a:rPr>
            <a:t>acuerdo</a:t>
          </a:r>
          <a:r>
            <a:rPr lang="en-US" sz="1900" b="1" kern="1200" dirty="0">
              <a:solidFill>
                <a:schemeClr val="tx1"/>
              </a:solidFill>
            </a:rPr>
            <a:t> a la </a:t>
          </a:r>
          <a:r>
            <a:rPr lang="en-US" sz="1900" b="1" kern="1200" dirty="0" err="1">
              <a:solidFill>
                <a:schemeClr val="tx1"/>
              </a:solidFill>
            </a:rPr>
            <a:t>ToC</a:t>
          </a:r>
          <a:endParaRPr lang="en-MY" sz="1900" b="1" kern="1200" dirty="0">
            <a:solidFill>
              <a:schemeClr val="tx1"/>
            </a:solidFill>
          </a:endParaRPr>
        </a:p>
      </dsp:txBody>
      <dsp:txXfrm>
        <a:off x="0" y="169333"/>
        <a:ext cx="2539999" cy="1524000"/>
      </dsp:txXfrm>
    </dsp:sp>
    <dsp:sp modelId="{CDA227BD-EEE9-4F4E-B813-255DF0C9D2D3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</a:rPr>
            <a:t>Enfocado en resultados: Uso de elementos métricos como herramienta para medir impactos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794000" y="169333"/>
        <a:ext cx="2539999" cy="1524000"/>
      </dsp:txXfrm>
    </dsp:sp>
    <dsp:sp modelId="{72D6259B-303D-4705-AC24-713059298BB4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</a:rPr>
            <a:t>Altas reservas de Carbono (Nuevo requerimiento incorporado)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587999" y="169333"/>
        <a:ext cx="2539999" cy="1524000"/>
      </dsp:txXfrm>
    </dsp:sp>
    <dsp:sp modelId="{E2471D55-80C1-4C6B-84BB-372B8BA4C8BE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</a:rPr>
            <a:t>No hay nuevas plantaciones en turba, independientemente de la profundidad.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0" y="1947333"/>
        <a:ext cx="2539999" cy="1524000"/>
      </dsp:txXfrm>
    </dsp:sp>
    <dsp:sp modelId="{B0BAFECB-DE33-48E3-9CDC-1ACA6CD76340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</a:rPr>
            <a:t>Fortalecimiento de los derechos humanos y laborales. 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794000" y="1947333"/>
        <a:ext cx="2539999" cy="1524000"/>
      </dsp:txXfrm>
    </dsp:sp>
    <dsp:sp modelId="{96B3BE3C-A00A-44F2-9DF1-A6DD3EF4C620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</a:rPr>
            <a:t>Nuevo estándar para pequeños productores independientes (Próximamente)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587999" y="1947333"/>
        <a:ext cx="2539999" cy="1524000"/>
      </dsp:txXfrm>
    </dsp:sp>
    <dsp:sp modelId="{7B9DF121-BB00-442B-A355-E5D1AE14D79C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/>
              </a:solidFill>
            </a:rPr>
            <a:t>Identificación de elementos claves tales  como ‘Responsabilidad compartida’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794000" y="372533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79EE-B20F-4A66-9BA7-CE109861DE5B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C903C-6A57-481E-833B-4F712A1559EF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857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11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9625" marR="0" lvl="1" indent="-352425" algn="l" rtl="0">
              <a:spcBef>
                <a:spcPts val="0"/>
              </a:spcBef>
              <a:spcAft>
                <a:spcPts val="0"/>
              </a:spcAft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b="0" i="0" u="none" strike="noStrike" cap="none" dirty="0">
                <a:solidFill>
                  <a:srgbClr val="D11D49"/>
                </a:solidFill>
                <a:latin typeface="+mn-lt"/>
                <a:ea typeface="Calibri"/>
                <a:cs typeface="Calibri"/>
                <a:sym typeface="Calibri"/>
              </a:rPr>
              <a:t>RSPO P&amp;C 2013 was adopted in November 2013</a:t>
            </a:r>
            <a:endParaRPr lang="en-GB" dirty="0"/>
          </a:p>
          <a:p>
            <a:pPr marL="809625" marR="0" lvl="1" indent="-352425" algn="l" rtl="0">
              <a:spcBef>
                <a:spcPts val="0"/>
              </a:spcBef>
              <a:spcAft>
                <a:spcPts val="0"/>
              </a:spcAft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b="0" i="0" u="none" strike="noStrike" cap="none" dirty="0">
                <a:solidFill>
                  <a:srgbClr val="D11D49"/>
                </a:solidFill>
                <a:latin typeface="+mn-lt"/>
                <a:ea typeface="Calibri"/>
                <a:cs typeface="Calibri"/>
                <a:sym typeface="Calibri"/>
              </a:rPr>
              <a:t>RSPO P&amp;C 2018 revision completed and submitted for November 2018 RSPO General Assembly (GA</a:t>
            </a:r>
            <a:r>
              <a:rPr lang="en-GB" sz="1800" dirty="0">
                <a:solidFill>
                  <a:srgbClr val="D11D49"/>
                </a:solidFill>
                <a:latin typeface="+mn-lt"/>
                <a:ea typeface="Calibri"/>
                <a:cs typeface="Calibri"/>
                <a:sym typeface="Calibri"/>
              </a:rPr>
              <a:t>15)</a:t>
            </a:r>
            <a:endParaRPr lang="en-GB" dirty="0"/>
          </a:p>
          <a:p>
            <a:pPr marL="14446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4446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444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an unprecedented participation of RSPO members and civil society, over 18 months, RSPO  convened a process of; </a:t>
            </a:r>
          </a:p>
          <a:p>
            <a:pPr marL="1444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2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4446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809625" marR="0" lvl="1" indent="-352425" algn="l" rtl="0">
              <a:spcBef>
                <a:spcPts val="0"/>
              </a:spcBef>
              <a:spcAft>
                <a:spcPts val="0"/>
              </a:spcAft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b="0" i="0" u="none" strike="noStrike" cap="none" dirty="0">
                <a:solidFill>
                  <a:srgbClr val="D11D49"/>
                </a:solidFill>
                <a:latin typeface="+mn-lt"/>
                <a:ea typeface="Calibri"/>
                <a:cs typeface="Calibri"/>
                <a:sym typeface="Calibri"/>
              </a:rPr>
              <a:t>Task Force established (Apr 2017)</a:t>
            </a:r>
            <a:endParaRPr lang="en-GB" dirty="0"/>
          </a:p>
          <a:p>
            <a:pPr marL="809625" marR="0" lvl="1" indent="-352425" algn="l" rtl="0">
              <a:spcBef>
                <a:spcPts val="0"/>
              </a:spcBef>
              <a:spcAft>
                <a:spcPts val="0"/>
              </a:spcAft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b="0" i="0" u="none" strike="noStrike" cap="none" dirty="0">
                <a:solidFill>
                  <a:srgbClr val="D11D49"/>
                </a:solidFill>
                <a:latin typeface="+mn-lt"/>
                <a:ea typeface="Calibri"/>
                <a:cs typeface="Calibri"/>
                <a:sym typeface="Calibri"/>
              </a:rPr>
              <a:t>6 Task Force meetings (May, Jul, Nov 2017; Feb, May, Sept 2018)</a:t>
            </a:r>
            <a:endParaRPr lang="en-GB" dirty="0"/>
          </a:p>
          <a:p>
            <a:pPr marL="809625" marR="0" lvl="1" indent="-352425" algn="l" rtl="0">
              <a:spcBef>
                <a:spcPts val="0"/>
              </a:spcBef>
              <a:spcAft>
                <a:spcPts val="0"/>
              </a:spcAft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b="0" i="0" u="none" strike="noStrike" cap="none" dirty="0">
                <a:solidFill>
                  <a:srgbClr val="D11D49"/>
                </a:solidFill>
                <a:latin typeface="+mn-lt"/>
                <a:ea typeface="Calibri"/>
                <a:cs typeface="Calibri"/>
                <a:sym typeface="Calibri"/>
              </a:rPr>
              <a:t>2 Public Consultations (Sep/Oct 2017 (60 days); Jun/Jul 2018 (60 days))</a:t>
            </a:r>
          </a:p>
          <a:p>
            <a:pPr marL="809625" lvl="1" indent="-352425"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dirty="0">
                <a:solidFill>
                  <a:srgbClr val="D11D49"/>
                </a:solidFill>
                <a:latin typeface="+mn-lt"/>
                <a:cs typeface="Calibri"/>
                <a:sym typeface="Calibri"/>
              </a:rPr>
              <a:t>Draft was endorsed by </a:t>
            </a:r>
            <a:r>
              <a:rPr lang="en-GB" sz="1800" dirty="0" err="1">
                <a:solidFill>
                  <a:srgbClr val="D11D49"/>
                </a:solidFill>
                <a:latin typeface="+mn-lt"/>
                <a:cs typeface="Calibri"/>
                <a:sym typeface="Calibri"/>
              </a:rPr>
              <a:t>BoG</a:t>
            </a:r>
            <a:r>
              <a:rPr lang="en-GB" sz="1800" dirty="0">
                <a:solidFill>
                  <a:srgbClr val="D11D49"/>
                </a:solidFill>
                <a:latin typeface="+mn-lt"/>
                <a:cs typeface="Calibri"/>
                <a:sym typeface="Calibri"/>
              </a:rPr>
              <a:t> on 12 Oct 2018</a:t>
            </a:r>
          </a:p>
          <a:p>
            <a:pPr marL="809625" marR="0" lvl="1" indent="-352425" algn="l" rtl="0">
              <a:spcBef>
                <a:spcPts val="0"/>
              </a:spcBef>
              <a:spcAft>
                <a:spcPts val="0"/>
              </a:spcAft>
              <a:buClr>
                <a:srgbClr val="D11D49"/>
              </a:buClr>
              <a:buSzPts val="1800"/>
              <a:buFont typeface="Noto Sans Symbols"/>
              <a:buChar char="✓"/>
            </a:pPr>
            <a:r>
              <a:rPr lang="en-GB" sz="1800" dirty="0">
                <a:solidFill>
                  <a:srgbClr val="D11D49"/>
                </a:solidFill>
                <a:latin typeface="+mn-lt"/>
                <a:cs typeface="Calibri"/>
                <a:sym typeface="Calibri"/>
              </a:rPr>
              <a:t>P&amp;C 2018 was ratified during 15</a:t>
            </a:r>
            <a:r>
              <a:rPr lang="en-GB" sz="1800" baseline="30000" dirty="0">
                <a:solidFill>
                  <a:srgbClr val="D11D49"/>
                </a:solidFill>
                <a:latin typeface="+mn-lt"/>
                <a:cs typeface="Calibri"/>
                <a:sym typeface="Calibri"/>
              </a:rPr>
              <a:t>th</a:t>
            </a:r>
            <a:r>
              <a:rPr lang="en-GB" sz="1800" dirty="0">
                <a:solidFill>
                  <a:srgbClr val="D11D49"/>
                </a:solidFill>
                <a:latin typeface="+mn-lt"/>
                <a:cs typeface="Calibri"/>
                <a:sym typeface="Calibri"/>
              </a:rPr>
              <a:t> annual General Assembly in Kota Kinabalu, November 2018 </a:t>
            </a:r>
            <a:endParaRPr lang="en-GB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C903C-6A57-481E-833B-4F712A1559EF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111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45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41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9" cy="388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MY"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56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34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96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0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236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427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30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9" cy="3884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MY"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77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84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398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053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387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84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196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305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478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52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89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88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9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27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17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38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90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86CBF-A919-4589-9C12-B491CC6C1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3A42E-20ED-4E46-B3D2-B1D5061A2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F31AA-F1C9-4618-91A8-C19E73FE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EC5EF-6057-40D5-B12E-8DFC75C2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CA34D3-56F5-4E17-97BB-C40656D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002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FD361-3664-48A5-B113-28410A2A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CCDD3A-C4B2-4686-8F23-ABA27FB0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A8C0A-4432-4670-8419-89C72EEC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9B532-44CC-4F00-86CC-1A9B745A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9C2D1-3112-4CF0-A1A8-C085391C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68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DF89DC-0735-4AFB-950A-46EC11A63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226CF8-80F8-4C0B-9B63-008847E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6C3E44-6B99-445C-8DE8-D6C2AEF6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53B20-675D-49F6-833D-6F13C559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94190F-F2DB-496B-8684-BB80851F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91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F7E28-14C1-42C9-A5BC-73525AA2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DA436-B7E9-4A37-9EE4-D8C90DE8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9DFFE-6CBB-485E-A0B0-0F1B9F7C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33A5E-AD23-48F5-86F8-1FCE047F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B79951-04D8-4803-A6F6-0F5CF2C9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682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B291D-91D1-406E-B6CB-777471C3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6E0EA-B911-479D-A8B4-0DBCFB90D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69EB3-5453-4191-997F-DB994E0D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756D8-B0BE-4F03-AEF2-DB3B7B19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872C9-5332-4EC6-B474-2FE83E7F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891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DC4A2-5C40-4B36-AF2E-5CE2CC5D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2F4F7-6522-4A5C-A920-3DA09096E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A34283-2138-48F1-B914-F31CD5C09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CF01F9-11D1-4B05-AFFC-C3D8218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7558A1-F327-4CBB-95B5-5DA77F62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F9382D-2C75-43E7-BD62-87F6033B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37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3737-328F-468B-8A3F-1CE2D75D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E9C883-F2BD-432C-8E66-B9CB3475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27E618-F1BF-46CE-8F3E-91D318C2E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9E4385-0C7A-4C5C-A891-F38C6F725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A08B1B-46DF-4D23-BE9C-738C9DA7A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FA7299-94A8-4DCB-9A74-057868AA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5CF4AA-C37D-435F-8A15-66AD1371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4CA6169-C3E5-4D49-8566-F70A4C48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439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0563F-47A5-4833-BD42-8A496971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D0D203-41AD-4E33-8686-C5FE5E15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86271-B72D-4995-9D40-C251EC72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1238A9-01B7-4577-91E1-1254E6C6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04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A7510B-500B-4028-865C-A97D0B9E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45E71A-B43E-4E6D-8888-000D8F73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580A61-2A0B-4130-9629-E40F7CAC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366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96599-9951-4265-831A-1C7DC93F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C501A-D8D2-46EB-ABF4-A6B80C06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D8624-A7F8-49BE-A309-ABC252C79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818D8-8723-443A-92A0-06E1922A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4EB4F5-50D2-407A-8192-383FBFD2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086939-452F-42E9-A9BE-48ED5E45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92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8770E-05F0-4A3A-AB46-745FB6E6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836A8-99A8-4F96-9635-882720C9A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563B5F-26F5-4DFA-A0E4-ACE0320D2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0E4C5B-97E9-4D70-80DB-DAEBB8D2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79498C-C970-43EF-A051-80C20DB7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804A5A-98DD-4F1A-BEC0-40F8AB72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52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F53762-345F-46C6-9E89-B688C33C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0EC44C-DD08-4B1D-AA97-2B608DA6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21677-30FA-4390-B849-4A36A4696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10FF-8A02-4B04-8CE2-FB8BB3F788BD}" type="datetimeFigureOut">
              <a:rPr lang="en-MY" smtClean="0"/>
              <a:t>16/1/2020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158BC-16B0-4717-AE73-E5F55FD7C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EE6BB3-0029-48F9-AC00-E118AE990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0A9F-39C5-456F-A943-6240F51EC20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64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lidaridadfarmingsolution.org/farming-solu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web.fedepalma.org/sites/all/themes/rspo/publicaciones/sostenibilidad/Guia-basica-para-la-elaboracion-del-plan-de-negocio-en-la-palma-de-aceite-y-procedimento-para-establecer-nuevas-plantacion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\\Users\katherin\Downloads\Factsheet%20on%20DECENT%20LIVING%20WAGE%20-%20Spanish%20(to%20print)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ri-indonesia.org/en/blog/achieving-palm-oil-traceability-indonesia%E2%80%99s-complex-supply-chain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://upload.wikimedia.org/wikipedia/commons/f/fc/Flag_of_Mexico.svg&amp;imgrefurl=https://es.wikipedia.org/wiki/Bandera_de_M%C3%A9xico&amp;docid=omc3wAAE_QNpoM&amp;tbnid=s-kixUN_bpy9zM:&amp;vet=10ahUKEwjH4-DA1qzjAhVDaM0KHQy9AKkQMwhtKAAwAA..i&amp;w=980&amp;h=560&amp;bih=772&amp;biw=1440&amp;q=bandera%20mexico&amp;ved=0ahUKEwjH4-DA1qzjAhVDaM0KHQy9AKkQMwhtKAAwAA&amp;iact=mrc&amp;uact=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FF3C2-9FD2-2E42-849C-82161D7F6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ED8700-7DF3-7746-AF02-72D8B4F97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F6B35C-2E69-3347-9DDB-A0C2D7ED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" t="3726" r="2866" b="2833"/>
          <a:stretch/>
        </p:blipFill>
        <p:spPr>
          <a:xfrm>
            <a:off x="-28202" y="294448"/>
            <a:ext cx="12220202" cy="6902150"/>
          </a:xfrm>
          <a:prstGeom prst="rect">
            <a:avLst/>
          </a:prstGeom>
          <a:solidFill>
            <a:srgbClr val="004C48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81F1F6-454E-4E4C-B356-AE29DB052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0" t="38971" r="2866" b="53388"/>
          <a:stretch/>
        </p:blipFill>
        <p:spPr>
          <a:xfrm>
            <a:off x="7148699" y="3100024"/>
            <a:ext cx="5043301" cy="2387599"/>
          </a:xfrm>
          <a:prstGeom prst="rect">
            <a:avLst/>
          </a:prstGeom>
          <a:solidFill>
            <a:srgbClr val="004C48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C1A468-AADA-A449-9268-2BD62DEC882C}"/>
              </a:ext>
            </a:extLst>
          </p:cNvPr>
          <p:cNvSpPr txBox="1"/>
          <p:nvPr/>
        </p:nvSpPr>
        <p:spPr>
          <a:xfrm>
            <a:off x="7024501" y="2011541"/>
            <a:ext cx="51957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32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_tradnl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_tradnl" sz="2400" b="1" dirty="0">
                <a:solidFill>
                  <a:schemeClr val="bg1"/>
                </a:solidFill>
                <a:latin typeface="+mj-lt"/>
              </a:rPr>
              <a:t>Estándares de certificación RSPO – lineamientos prácticos para la implementación de P&amp;C2018</a:t>
            </a:r>
            <a:endParaRPr lang="es-ES_tradnl" sz="32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_tradnl" sz="20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_tradnl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_tradnl" sz="20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Katherin Ibarra -  Gerente Técnica LatAm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C81545-D5DD-4589-BB36-883FFF7C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9F5340-46C5-45E3-B297-AE8DC676A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68" y="5539998"/>
            <a:ext cx="1040542" cy="1054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9983BA-C048-0E43-9A41-6F0B1642A77E}"/>
              </a:ext>
            </a:extLst>
          </p:cNvPr>
          <p:cNvSpPr/>
          <p:nvPr/>
        </p:nvSpPr>
        <p:spPr>
          <a:xfrm rot="10800000">
            <a:off x="-1" y="-92834"/>
            <a:ext cx="12191999" cy="1393155"/>
          </a:xfrm>
          <a:prstGeom prst="rect">
            <a:avLst/>
          </a:prstGeom>
          <a:gradFill>
            <a:gsLst>
              <a:gs pos="46000">
                <a:srgbClr val="F79226"/>
              </a:gs>
              <a:gs pos="89000">
                <a:srgbClr val="F7922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/>
          </a:p>
        </p:txBody>
      </p:sp>
      <p:sp>
        <p:nvSpPr>
          <p:cNvPr id="11" name="Google Shape;170;p18">
            <a:extLst>
              <a:ext uri="{FF2B5EF4-FFF2-40B4-BE49-F238E27FC236}">
                <a16:creationId xmlns:a16="http://schemas.microsoft.com/office/drawing/2014/main" xmlns="" id="{CE8275AA-3A93-5C41-8FD1-2B7CBDD572B1}"/>
              </a:ext>
            </a:extLst>
          </p:cNvPr>
          <p:cNvSpPr txBox="1"/>
          <p:nvPr/>
        </p:nvSpPr>
        <p:spPr>
          <a:xfrm>
            <a:off x="1628805" y="657454"/>
            <a:ext cx="8348710" cy="64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3200" b="1" dirty="0">
                <a:ea typeface="Arial" panose="020B0604020202020204" pitchFamily="34" charset="0"/>
              </a:rPr>
              <a:t>Principales cambios P&amp;C 2018</a:t>
            </a:r>
            <a:endParaRPr lang="en-US" sz="3200" b="1" dirty="0">
              <a:ea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5A14FF0-BA35-4D32-BE50-1B84026987A9}"/>
              </a:ext>
            </a:extLst>
          </p:cNvPr>
          <p:cNvGraphicFramePr/>
          <p:nvPr/>
        </p:nvGraphicFramePr>
        <p:xfrm>
          <a:off x="2031998" y="13021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210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257765E-E87C-4045-ACD2-45F8CE0E4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02" y="168151"/>
            <a:ext cx="587220" cy="594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"/>
          <a:stretch/>
        </p:blipFill>
        <p:spPr>
          <a:xfrm>
            <a:off x="1316136" y="168151"/>
            <a:ext cx="9559727" cy="65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F510BF-321B-49BF-809A-ADA3FBE9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78" y="5527684"/>
            <a:ext cx="1040542" cy="1054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A42F02-0539-4E71-B1F9-31038F7B7FF9}"/>
              </a:ext>
            </a:extLst>
          </p:cNvPr>
          <p:cNvSpPr/>
          <p:nvPr/>
        </p:nvSpPr>
        <p:spPr>
          <a:xfrm rot="10800000">
            <a:off x="0" y="-1"/>
            <a:ext cx="12219260" cy="1288869"/>
          </a:xfrm>
          <a:prstGeom prst="rect">
            <a:avLst/>
          </a:prstGeom>
          <a:gradFill>
            <a:gsLst>
              <a:gs pos="46000">
                <a:srgbClr val="F79226"/>
              </a:gs>
              <a:gs pos="89000">
                <a:srgbClr val="F7922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453625" y="734028"/>
            <a:ext cx="11284745" cy="64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Número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Principios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Criterios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Indicadores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AE9E814-AE8E-0948-B7F5-6F1EA47176E8}"/>
              </a:ext>
            </a:extLst>
          </p:cNvPr>
          <p:cNvGraphicFramePr>
            <a:graphicFrameLocks noGrp="1"/>
          </p:cNvGraphicFramePr>
          <p:nvPr/>
        </p:nvGraphicFramePr>
        <p:xfrm>
          <a:off x="2833684" y="1616279"/>
          <a:ext cx="6524625" cy="4823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8698">
                  <a:extLst>
                    <a:ext uri="{9D8B030D-6E8A-4147-A177-3AD203B41FA5}">
                      <a16:colId xmlns:a16="http://schemas.microsoft.com/office/drawing/2014/main" xmlns="" val="204664496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xmlns="" val="1306345629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xmlns="" val="416787913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xmlns="" val="1290454669"/>
                    </a:ext>
                  </a:extLst>
                </a:gridCol>
              </a:tblGrid>
              <a:tr h="369549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b="1" noProof="0"/>
                        <a:t>Principio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b="1" noProof="0"/>
                        <a:t>Criterio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1" noProof="0"/>
                        <a:t>Indicador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479363"/>
                  </a:ext>
                </a:extLst>
              </a:tr>
              <a:tr h="303739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/>
                        <a:t>Crítico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5362476"/>
                  </a:ext>
                </a:extLst>
              </a:tr>
              <a:tr h="3644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i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Comportarse de forma ética y transparente.</a:t>
                      </a:r>
                      <a:endParaRPr lang="es-ES_tradnl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615389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algn="just"/>
                      <a:r>
                        <a:rPr lang="es-ES_tradnl" sz="1400" noProof="0"/>
                        <a:t>2 Operar legalmente y respetar los derechos.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241207"/>
                  </a:ext>
                </a:extLst>
              </a:tr>
              <a:tr h="516356">
                <a:tc>
                  <a:txBody>
                    <a:bodyPr/>
                    <a:lstStyle/>
                    <a:p>
                      <a:pPr algn="just"/>
                      <a:r>
                        <a:rPr lang="es-ES_tradnl" sz="1400" noProof="0"/>
                        <a:t>3 Optimizar la productividad, la eficiencia, impactos positivos y resiliencia.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8362416"/>
                  </a:ext>
                </a:extLst>
              </a:tr>
              <a:tr h="516356">
                <a:tc>
                  <a:txBody>
                    <a:bodyPr/>
                    <a:lstStyle/>
                    <a:p>
                      <a:r>
                        <a:rPr lang="es-ES_tradnl" sz="1400" noProof="0"/>
                        <a:t>4  Respeto comunitario y humano. derechos y entrega beneficios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621104"/>
                  </a:ext>
                </a:extLst>
              </a:tr>
              <a:tr h="516356">
                <a:tc>
                  <a:txBody>
                    <a:bodyPr/>
                    <a:lstStyle/>
                    <a:p>
                      <a:r>
                        <a:rPr lang="es-ES_tradnl" sz="1400" noProof="0"/>
                        <a:t>5  Apoyar la inclusión de los pequeños agricultores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7454039"/>
                  </a:ext>
                </a:extLst>
              </a:tr>
              <a:tr h="516356">
                <a:tc>
                  <a:txBody>
                    <a:bodyPr/>
                    <a:lstStyle/>
                    <a:p>
                      <a:r>
                        <a:rPr lang="es-ES_tradnl" sz="1400" noProof="0"/>
                        <a:t>6  Respetar los derechos de los trabajadores y condiciones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260607"/>
                  </a:ext>
                </a:extLst>
              </a:tr>
              <a:tr h="516356">
                <a:tc>
                  <a:txBody>
                    <a:bodyPr/>
                    <a:lstStyle/>
                    <a:p>
                      <a:r>
                        <a:rPr lang="es-ES_tradnl" sz="1400" noProof="0"/>
                        <a:t>7  Proteger, conservar y mejorar ecosistemas y medio ambiente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0854454"/>
                  </a:ext>
                </a:extLst>
              </a:tr>
              <a:tr h="394860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2400" b="1" noProof="0"/>
                        <a:t>TOTAL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2000" b="1" noProof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081177"/>
                  </a:ext>
                </a:extLst>
              </a:tr>
              <a:tr h="3948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/>
                        <a:t>162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27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2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" y="0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1087194" y="650621"/>
            <a:ext cx="11284745" cy="645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Numero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Principios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Criterios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Indicadores</a:t>
            </a: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108E6381-BAD4-6244-A40D-D2B2D3BCE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6" y="1570069"/>
            <a:ext cx="10851484" cy="48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34963" y="5158395"/>
            <a:ext cx="11522074" cy="889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buClr>
                <a:srgbClr val="58585B"/>
              </a:buClr>
              <a:buSzPct val="25000"/>
            </a:pPr>
            <a:r>
              <a:rPr lang="en-GB" sz="3200" b="1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200" b="1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 b="1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PRINCIPIOS Y CRITERIOS 2018 - LINEAMIENTOS BASICOS</a:t>
            </a:r>
            <a:r>
              <a:rPr lang="en-GB" sz="3200" b="1" i="0" u="none" strike="noStrike" cap="none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200" b="1" i="0" u="none" strike="noStrike" cap="none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2200" b="1" i="1" u="none" strike="noStrike" cap="none" dirty="0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ree, outdoor, grass, ground&#10;&#10;Description automatically generated">
            <a:extLst>
              <a:ext uri="{FF2B5EF4-FFF2-40B4-BE49-F238E27FC236}">
                <a16:creationId xmlns:a16="http://schemas.microsoft.com/office/drawing/2014/main" xmlns="" id="{875603AA-EDAE-0242-96B4-93CC0722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22312"/>
          </a:xfrm>
          <a:prstGeom prst="rect">
            <a:avLst/>
          </a:prstGeom>
        </p:spPr>
      </p:pic>
      <p:grpSp>
        <p:nvGrpSpPr>
          <p:cNvPr id="4" name="Google Shape;527;p21">
            <a:extLst>
              <a:ext uri="{FF2B5EF4-FFF2-40B4-BE49-F238E27FC236}">
                <a16:creationId xmlns:a16="http://schemas.microsoft.com/office/drawing/2014/main" xmlns="" id="{F5C8CA63-A243-7349-A4E9-4A63101426F1}"/>
              </a:ext>
            </a:extLst>
          </p:cNvPr>
          <p:cNvGrpSpPr/>
          <p:nvPr/>
        </p:nvGrpSpPr>
        <p:grpSpPr>
          <a:xfrm>
            <a:off x="10927533" y="0"/>
            <a:ext cx="1264467" cy="1264467"/>
            <a:chOff x="6895186" y="2697765"/>
            <a:chExt cx="747958" cy="747958"/>
          </a:xfrm>
        </p:grpSpPr>
        <p:sp>
          <p:nvSpPr>
            <p:cNvPr id="5" name="Google Shape;528;p21">
              <a:extLst>
                <a:ext uri="{FF2B5EF4-FFF2-40B4-BE49-F238E27FC236}">
                  <a16:creationId xmlns:a16="http://schemas.microsoft.com/office/drawing/2014/main" xmlns="" id="{291051D0-65D3-CF41-B002-EAA6CBA86492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oogle Shape;529;p21">
              <a:extLst>
                <a:ext uri="{FF2B5EF4-FFF2-40B4-BE49-F238E27FC236}">
                  <a16:creationId xmlns:a16="http://schemas.microsoft.com/office/drawing/2014/main" xmlns="" id="{9C7751BF-EBC3-0B40-9390-4B81594FC3A5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7" name="Google Shape;530;p21">
                <a:extLst>
                  <a:ext uri="{FF2B5EF4-FFF2-40B4-BE49-F238E27FC236}">
                    <a16:creationId xmlns:a16="http://schemas.microsoft.com/office/drawing/2014/main" xmlns="" id="{5A545A3E-1079-BB4F-9643-F3A1D7E9FBC8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531;p21">
                <a:extLst>
                  <a:ext uri="{FF2B5EF4-FFF2-40B4-BE49-F238E27FC236}">
                    <a16:creationId xmlns:a16="http://schemas.microsoft.com/office/drawing/2014/main" xmlns="" id="{AD6A61C2-8612-F04A-9CA9-5BCCF3C553AE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32;p21">
                <a:extLst>
                  <a:ext uri="{FF2B5EF4-FFF2-40B4-BE49-F238E27FC236}">
                    <a16:creationId xmlns:a16="http://schemas.microsoft.com/office/drawing/2014/main" xmlns="" id="{8033598B-1116-544F-B09A-4F461C9FE072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33;p21">
                <a:extLst>
                  <a:ext uri="{FF2B5EF4-FFF2-40B4-BE49-F238E27FC236}">
                    <a16:creationId xmlns:a16="http://schemas.microsoft.com/office/drawing/2014/main" xmlns="" id="{54566FE8-F5DF-DE45-BCAD-987CC75BC85B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34;p21">
                <a:extLst>
                  <a:ext uri="{FF2B5EF4-FFF2-40B4-BE49-F238E27FC236}">
                    <a16:creationId xmlns:a16="http://schemas.microsoft.com/office/drawing/2014/main" xmlns="" id="{A7696972-E2D1-8C4B-8A03-5CBE009E70B9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35;p21">
                <a:extLst>
                  <a:ext uri="{FF2B5EF4-FFF2-40B4-BE49-F238E27FC236}">
                    <a16:creationId xmlns:a16="http://schemas.microsoft.com/office/drawing/2014/main" xmlns="" id="{A9274CF1-FB7D-EA45-BBBF-0E7AE4E44358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36;p21">
                <a:extLst>
                  <a:ext uri="{FF2B5EF4-FFF2-40B4-BE49-F238E27FC236}">
                    <a16:creationId xmlns:a16="http://schemas.microsoft.com/office/drawing/2014/main" xmlns="" id="{90846B16-6D9E-C744-ADB2-C7890E94661C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7;p21">
                <a:extLst>
                  <a:ext uri="{FF2B5EF4-FFF2-40B4-BE49-F238E27FC236}">
                    <a16:creationId xmlns:a16="http://schemas.microsoft.com/office/drawing/2014/main" xmlns="" id="{50A5B818-E738-6140-BD2F-E9CC073E3CA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8;p21">
                <a:extLst>
                  <a:ext uri="{FF2B5EF4-FFF2-40B4-BE49-F238E27FC236}">
                    <a16:creationId xmlns:a16="http://schemas.microsoft.com/office/drawing/2014/main" xmlns="" id="{09A66305-FD38-284A-9CF8-E3D1D449BB59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9;p21">
                <a:extLst>
                  <a:ext uri="{FF2B5EF4-FFF2-40B4-BE49-F238E27FC236}">
                    <a16:creationId xmlns:a16="http://schemas.microsoft.com/office/drawing/2014/main" xmlns="" id="{4306DBD3-2795-2A4F-98CB-81A498310B1B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40;p21">
                <a:extLst>
                  <a:ext uri="{FF2B5EF4-FFF2-40B4-BE49-F238E27FC236}">
                    <a16:creationId xmlns:a16="http://schemas.microsoft.com/office/drawing/2014/main" xmlns="" id="{C667FC43-6A9C-D742-9E20-329A852FE7AE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41;p21">
                <a:extLst>
                  <a:ext uri="{FF2B5EF4-FFF2-40B4-BE49-F238E27FC236}">
                    <a16:creationId xmlns:a16="http://schemas.microsoft.com/office/drawing/2014/main" xmlns="" id="{BD14D081-2152-394A-9C57-02CB978ABA19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42;p21">
                <a:extLst>
                  <a:ext uri="{FF2B5EF4-FFF2-40B4-BE49-F238E27FC236}">
                    <a16:creationId xmlns:a16="http://schemas.microsoft.com/office/drawing/2014/main" xmlns="" id="{9C299593-046F-2240-8A21-DC8D91D32587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43;p21">
                <a:extLst>
                  <a:ext uri="{FF2B5EF4-FFF2-40B4-BE49-F238E27FC236}">
                    <a16:creationId xmlns:a16="http://schemas.microsoft.com/office/drawing/2014/main" xmlns="" id="{57D6EC07-BD57-3D4B-AD83-3AEF8AAD6F39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44;p21">
                <a:extLst>
                  <a:ext uri="{FF2B5EF4-FFF2-40B4-BE49-F238E27FC236}">
                    <a16:creationId xmlns:a16="http://schemas.microsoft.com/office/drawing/2014/main" xmlns="" id="{0CC69F9A-1C64-5F44-B2ED-395975E83CA2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45;p21">
                <a:extLst>
                  <a:ext uri="{FF2B5EF4-FFF2-40B4-BE49-F238E27FC236}">
                    <a16:creationId xmlns:a16="http://schemas.microsoft.com/office/drawing/2014/main" xmlns="" id="{CD87D327-8C97-F44A-9475-10BDA169DC08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46;p21">
                <a:extLst>
                  <a:ext uri="{FF2B5EF4-FFF2-40B4-BE49-F238E27FC236}">
                    <a16:creationId xmlns:a16="http://schemas.microsoft.com/office/drawing/2014/main" xmlns="" id="{8B269678-FB5F-AD4B-900C-B6CF5B75C510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7;p21">
                <a:extLst>
                  <a:ext uri="{FF2B5EF4-FFF2-40B4-BE49-F238E27FC236}">
                    <a16:creationId xmlns:a16="http://schemas.microsoft.com/office/drawing/2014/main" xmlns="" id="{E70BAFCD-337F-8A4D-B23D-936E7C2F48C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8;p21">
                <a:extLst>
                  <a:ext uri="{FF2B5EF4-FFF2-40B4-BE49-F238E27FC236}">
                    <a16:creationId xmlns:a16="http://schemas.microsoft.com/office/drawing/2014/main" xmlns="" id="{80E0397A-234E-2C44-8EC6-08C58EF77FAB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9;p21">
                <a:extLst>
                  <a:ext uri="{FF2B5EF4-FFF2-40B4-BE49-F238E27FC236}">
                    <a16:creationId xmlns:a16="http://schemas.microsoft.com/office/drawing/2014/main" xmlns="" id="{BAF167F8-5EC8-204C-A7A3-AE8B623FC774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50;p21">
                <a:extLst>
                  <a:ext uri="{FF2B5EF4-FFF2-40B4-BE49-F238E27FC236}">
                    <a16:creationId xmlns:a16="http://schemas.microsoft.com/office/drawing/2014/main" xmlns="" id="{55894CF7-26D9-B64A-AA18-FBFEB11A80E6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51;p21">
                <a:extLst>
                  <a:ext uri="{FF2B5EF4-FFF2-40B4-BE49-F238E27FC236}">
                    <a16:creationId xmlns:a16="http://schemas.microsoft.com/office/drawing/2014/main" xmlns="" id="{6AF3FF97-E87C-E340-A9D1-6D4472E9F4AF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52;p21">
                <a:extLst>
                  <a:ext uri="{FF2B5EF4-FFF2-40B4-BE49-F238E27FC236}">
                    <a16:creationId xmlns:a16="http://schemas.microsoft.com/office/drawing/2014/main" xmlns="" id="{D03913E2-93AD-9A4F-9CC1-E267C67B2FCF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53;p21">
                <a:extLst>
                  <a:ext uri="{FF2B5EF4-FFF2-40B4-BE49-F238E27FC236}">
                    <a16:creationId xmlns:a16="http://schemas.microsoft.com/office/drawing/2014/main" xmlns="" id="{70778153-B22D-BC41-9381-8733B9C9C21D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54;p21">
                <a:extLst>
                  <a:ext uri="{FF2B5EF4-FFF2-40B4-BE49-F238E27FC236}">
                    <a16:creationId xmlns:a16="http://schemas.microsoft.com/office/drawing/2014/main" xmlns="" id="{B34A3BAA-9019-7548-AE2E-437EF54845A9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55;p21">
                <a:extLst>
                  <a:ext uri="{FF2B5EF4-FFF2-40B4-BE49-F238E27FC236}">
                    <a16:creationId xmlns:a16="http://schemas.microsoft.com/office/drawing/2014/main" xmlns="" id="{4D8F4E70-4FBB-B048-8066-0DD545F1F7FB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56;p21">
                <a:extLst>
                  <a:ext uri="{FF2B5EF4-FFF2-40B4-BE49-F238E27FC236}">
                    <a16:creationId xmlns:a16="http://schemas.microsoft.com/office/drawing/2014/main" xmlns="" id="{06B9FB86-237B-2647-B0AD-A1E942166965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7;p21">
                <a:extLst>
                  <a:ext uri="{FF2B5EF4-FFF2-40B4-BE49-F238E27FC236}">
                    <a16:creationId xmlns:a16="http://schemas.microsoft.com/office/drawing/2014/main" xmlns="" id="{D67B59F7-4ADA-3C4C-B641-F3A2571F8D58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8;p21">
                <a:extLst>
                  <a:ext uri="{FF2B5EF4-FFF2-40B4-BE49-F238E27FC236}">
                    <a16:creationId xmlns:a16="http://schemas.microsoft.com/office/drawing/2014/main" xmlns="" id="{08A729F7-3D02-2541-94D7-11FA97EC8DDC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9;p21">
                <a:extLst>
                  <a:ext uri="{FF2B5EF4-FFF2-40B4-BE49-F238E27FC236}">
                    <a16:creationId xmlns:a16="http://schemas.microsoft.com/office/drawing/2014/main" xmlns="" id="{6367A6D0-C791-BC4E-89CC-8133B8F1D5F2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60;p21">
                <a:extLst>
                  <a:ext uri="{FF2B5EF4-FFF2-40B4-BE49-F238E27FC236}">
                    <a16:creationId xmlns:a16="http://schemas.microsoft.com/office/drawing/2014/main" xmlns="" id="{470E47C0-B4B3-F044-9B81-878BD04E8351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61;p21">
                <a:extLst>
                  <a:ext uri="{FF2B5EF4-FFF2-40B4-BE49-F238E27FC236}">
                    <a16:creationId xmlns:a16="http://schemas.microsoft.com/office/drawing/2014/main" xmlns="" id="{A1E9EBC8-4F47-6642-AC4D-08A65BC9B4B6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62;p21">
                <a:extLst>
                  <a:ext uri="{FF2B5EF4-FFF2-40B4-BE49-F238E27FC236}">
                    <a16:creationId xmlns:a16="http://schemas.microsoft.com/office/drawing/2014/main" xmlns="" id="{B1E29333-F4E3-1940-A7D1-4E7E903184D3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63;p21">
                <a:extLst>
                  <a:ext uri="{FF2B5EF4-FFF2-40B4-BE49-F238E27FC236}">
                    <a16:creationId xmlns:a16="http://schemas.microsoft.com/office/drawing/2014/main" xmlns="" id="{BCC86474-9CA4-7043-8BDA-167BD27024DF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64;p21">
                <a:extLst>
                  <a:ext uri="{FF2B5EF4-FFF2-40B4-BE49-F238E27FC236}">
                    <a16:creationId xmlns:a16="http://schemas.microsoft.com/office/drawing/2014/main" xmlns="" id="{61519239-5736-A74E-8986-000D4E57BB52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65;p21">
                <a:extLst>
                  <a:ext uri="{FF2B5EF4-FFF2-40B4-BE49-F238E27FC236}">
                    <a16:creationId xmlns:a16="http://schemas.microsoft.com/office/drawing/2014/main" xmlns="" id="{DD04BE86-8F72-3F47-86F7-66775DE75C15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4048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A2C472-6B2F-0541-8981-9706C636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F2EB25-11C4-484A-82FC-228E93E9E55F}"/>
              </a:ext>
            </a:extLst>
          </p:cNvPr>
          <p:cNvSpPr/>
          <p:nvPr/>
        </p:nvSpPr>
        <p:spPr>
          <a:xfrm>
            <a:off x="156812" y="85410"/>
            <a:ext cx="1096892" cy="5253364"/>
          </a:xfrm>
          <a:prstGeom prst="rect">
            <a:avLst/>
          </a:prstGeom>
          <a:gradFill>
            <a:gsLst>
              <a:gs pos="48000">
                <a:srgbClr val="F79226"/>
              </a:gs>
              <a:gs pos="100000">
                <a:srgbClr val="F7922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/>
          </a:p>
        </p:txBody>
      </p:sp>
      <p:sp>
        <p:nvSpPr>
          <p:cNvPr id="6" name="Google Shape;224;p21">
            <a:extLst>
              <a:ext uri="{FF2B5EF4-FFF2-40B4-BE49-F238E27FC236}">
                <a16:creationId xmlns:a16="http://schemas.microsoft.com/office/drawing/2014/main" xmlns="" id="{8CB35084-26CC-EE42-AA92-57CE09DE9602}"/>
              </a:ext>
            </a:extLst>
          </p:cNvPr>
          <p:cNvSpPr txBox="1"/>
          <p:nvPr/>
        </p:nvSpPr>
        <p:spPr>
          <a:xfrm rot="16200000">
            <a:off x="-1945454" y="1924091"/>
            <a:ext cx="47688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Prosperidad</a:t>
            </a:r>
            <a:endParaRPr sz="5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DE5B67-9689-8D4F-A042-D564C600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" y="5571270"/>
            <a:ext cx="1040542" cy="10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4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1126911" y="660922"/>
            <a:ext cx="11284745" cy="645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Principio 1 –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Comportamiento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ético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y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transparente</a:t>
            </a:r>
            <a:endParaRPr 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4DFF1-29A6-AE4B-AED7-E5055E5819B8}"/>
              </a:ext>
            </a:extLst>
          </p:cNvPr>
          <p:cNvSpPr/>
          <p:nvPr/>
        </p:nvSpPr>
        <p:spPr>
          <a:xfrm>
            <a:off x="492368" y="1999208"/>
            <a:ext cx="1137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1.1 </a:t>
            </a:r>
            <a:r>
              <a:rPr lang="es-ES" b="1" u="sng" dirty="0"/>
              <a:t>La unidad de certificación proporciona información adecuada a las partes interesadas</a:t>
            </a:r>
            <a:r>
              <a:rPr lang="es-ES" dirty="0"/>
              <a:t> sobre aspectos ambientales, sociales y legales relevantes para los Criterios RSPO.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09A545-79C4-0649-AC3B-3630FBAF72CE}"/>
              </a:ext>
            </a:extLst>
          </p:cNvPr>
          <p:cNvSpPr/>
          <p:nvPr/>
        </p:nvSpPr>
        <p:spPr>
          <a:xfrm>
            <a:off x="855784" y="3036241"/>
            <a:ext cx="11097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b="1" dirty="0"/>
              <a:t> </a:t>
            </a:r>
            <a:r>
              <a:rPr lang="es-ES" dirty="0"/>
              <a:t>Los documentos a </a:t>
            </a:r>
            <a:r>
              <a:rPr lang="es-ES" b="1" dirty="0"/>
              <a:t>disposición del público</a:t>
            </a:r>
            <a:r>
              <a:rPr lang="es-ES" dirty="0"/>
              <a:t>.</a:t>
            </a:r>
            <a:endParaRPr lang="en-US" dirty="0"/>
          </a:p>
          <a:p>
            <a:pPr marL="342900" indent="-342900">
              <a:buSzPct val="99000"/>
              <a:buFont typeface="Arial" panose="020B0604020202020204" pitchFamily="34" charset="0"/>
              <a:buChar char="•"/>
            </a:pPr>
            <a:r>
              <a:rPr lang="es-ES" dirty="0"/>
              <a:t>La información se proporciona en los idiomas apropiados y es </a:t>
            </a:r>
            <a:r>
              <a:rPr lang="es-ES" b="1" dirty="0"/>
              <a:t>accesible para las partes interesadas </a:t>
            </a:r>
            <a:r>
              <a:rPr lang="es-ES" dirty="0"/>
              <a:t>relevantes.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Se </a:t>
            </a:r>
            <a:r>
              <a:rPr lang="es-ES" b="1" dirty="0"/>
              <a:t>mantienen registros</a:t>
            </a:r>
            <a:r>
              <a:rPr lang="es-ES" dirty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Los </a:t>
            </a:r>
            <a:r>
              <a:rPr lang="es-ES" b="1" dirty="0"/>
              <a:t>procedimientos de consulta y comunicación se documentan, se divulgan, se implementan, y se explican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69BF63-4574-244B-93E5-44901808DE01}"/>
              </a:ext>
            </a:extLst>
          </p:cNvPr>
          <p:cNvSpPr/>
          <p:nvPr/>
        </p:nvSpPr>
        <p:spPr>
          <a:xfrm>
            <a:off x="492368" y="4515310"/>
            <a:ext cx="1146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1.2 La unidad de certificación se compromete a una </a:t>
            </a:r>
            <a:r>
              <a:rPr lang="es-ES" b="1" u="sng" dirty="0"/>
              <a:t>conducta ética</a:t>
            </a:r>
            <a:r>
              <a:rPr lang="es-ES" dirty="0"/>
              <a:t> en todas las operaciones y transacciones comerciales.</a:t>
            </a:r>
            <a:r>
              <a:rPr lang="en-MY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F489E2-0C5F-794F-BAB7-A0C45972968D}"/>
              </a:ext>
            </a:extLst>
          </p:cNvPr>
          <p:cNvSpPr/>
          <p:nvPr/>
        </p:nvSpPr>
        <p:spPr>
          <a:xfrm>
            <a:off x="881997" y="5163382"/>
            <a:ext cx="10676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Existe un </a:t>
            </a:r>
            <a:r>
              <a:rPr lang="es-ES" b="1" dirty="0"/>
              <a:t>sistema para monitorear el cumplimiento y la implementación </a:t>
            </a:r>
            <a:r>
              <a:rPr lang="es-ES" dirty="0"/>
              <a:t>de la política y la ética en las prácticas empresariales en general.</a:t>
            </a:r>
            <a:r>
              <a:rPr lang="en-MY" dirty="0"/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9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45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554354" y="684751"/>
            <a:ext cx="11284745" cy="645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Principio 2 –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Operaciones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legales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y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respeto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a los derechos</a:t>
            </a:r>
          </a:p>
          <a:p>
            <a:pPr lvl="0" algn="ctr">
              <a:defRPr/>
            </a:pPr>
            <a:endParaRPr 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09A545-79C4-0649-AC3B-3630FBAF72CE}"/>
              </a:ext>
            </a:extLst>
          </p:cNvPr>
          <p:cNvSpPr/>
          <p:nvPr/>
        </p:nvSpPr>
        <p:spPr>
          <a:xfrm>
            <a:off x="623445" y="2402861"/>
            <a:ext cx="11097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La Unidad cumple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Se cuenta con un </a:t>
            </a:r>
            <a:r>
              <a:rPr lang="es-ES" b="1" dirty="0"/>
              <a:t>sistema documentado para asegurar el cumplimiento legal</a:t>
            </a:r>
            <a:r>
              <a:rPr lang="es-ES" dirty="0"/>
              <a:t>. Y pruebas de debida diligencia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F489E2-0C5F-794F-BAB7-A0C45972968D}"/>
              </a:ext>
            </a:extLst>
          </p:cNvPr>
          <p:cNvSpPr/>
          <p:nvPr/>
        </p:nvSpPr>
        <p:spPr>
          <a:xfrm>
            <a:off x="646877" y="4282657"/>
            <a:ext cx="10676078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Lista de las partes contratadas.</a:t>
            </a:r>
            <a:endParaRPr lang="en-MY" sz="1100" dirty="0"/>
          </a:p>
          <a:p>
            <a:pPr marL="342900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spc="-5" dirty="0">
                <a:ea typeface="Arial" panose="020B0604020202020204" pitchFamily="34" charset="0"/>
              </a:rPr>
              <a:t>Cláusulas específicas sobre el cumplimiento de los requisitos legales aplicables</a:t>
            </a:r>
          </a:p>
          <a:p>
            <a:pPr marL="342900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ea typeface="Arial" panose="020B0604020202020204" pitchFamily="34" charset="0"/>
              </a:rPr>
              <a:t>Prohíben el trabajo infantil, el trabajo forzoso y el tráfico de mano de obra.</a:t>
            </a:r>
            <a:r>
              <a:rPr lang="es-ES" dirty="0">
                <a:ea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1" name="Google Shape;189;p19">
            <a:extLst>
              <a:ext uri="{FF2B5EF4-FFF2-40B4-BE49-F238E27FC236}">
                <a16:creationId xmlns:a16="http://schemas.microsoft.com/office/drawing/2014/main" xmlns="" id="{97896FBA-3A36-0947-A341-3B76F9F78E04}"/>
              </a:ext>
            </a:extLst>
          </p:cNvPr>
          <p:cNvSpPr txBox="1"/>
          <p:nvPr/>
        </p:nvSpPr>
        <p:spPr>
          <a:xfrm>
            <a:off x="564846" y="1943277"/>
            <a:ext cx="11284745" cy="44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dirty="0"/>
              <a:t>2.1 Hay cumplimiento con todas las leyes y regulaciones locales, nacionales e internacionales ratificadas.</a:t>
            </a:r>
            <a:r>
              <a:rPr lang="en-MY" sz="2000" dirty="0"/>
              <a:t> </a:t>
            </a: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" name="Google Shape;189;p19">
            <a:extLst>
              <a:ext uri="{FF2B5EF4-FFF2-40B4-BE49-F238E27FC236}">
                <a16:creationId xmlns:a16="http://schemas.microsoft.com/office/drawing/2014/main" xmlns="" id="{AA0EDF52-FE6B-4042-8E39-80FE1BA7F24E}"/>
              </a:ext>
            </a:extLst>
          </p:cNvPr>
          <p:cNvSpPr txBox="1"/>
          <p:nvPr/>
        </p:nvSpPr>
        <p:spPr>
          <a:xfrm>
            <a:off x="484606" y="3429000"/>
            <a:ext cx="11222788" cy="101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dirty="0"/>
              <a:t>2.2 Todos los contratistas que proporcionan servicios operativos y mano de obra, así como los proveedores de Racimos de Fruta Fresca (RFF), cumplen con los requisitos legales.</a:t>
            </a:r>
            <a:r>
              <a:rPr lang="en-MY" sz="2000" dirty="0"/>
              <a:t> </a:t>
            </a:r>
            <a:r>
              <a:rPr lang="en-MY" sz="2000" b="1" dirty="0"/>
              <a:t>(Nuevo </a:t>
            </a:r>
            <a:r>
              <a:rPr lang="en-MY" sz="2000" b="1" dirty="0" err="1"/>
              <a:t>Criterio</a:t>
            </a:r>
            <a:r>
              <a:rPr lang="en-MY" sz="2000" b="1" dirty="0"/>
              <a:t>)</a:t>
            </a: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xmlns="" id="{6443D049-EE06-DB41-8591-AD902348B318}"/>
              </a:ext>
            </a:extLst>
          </p:cNvPr>
          <p:cNvSpPr/>
          <p:nvPr/>
        </p:nvSpPr>
        <p:spPr>
          <a:xfrm>
            <a:off x="4434664" y="5274965"/>
            <a:ext cx="6940717" cy="898284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Prioridades:  Actividades y servicios prestados a mi actividad palmera</a:t>
            </a:r>
          </a:p>
          <a:p>
            <a:pPr algn="ctr"/>
            <a:r>
              <a:rPr lang="es-ES_tradnl" dirty="0" err="1"/>
              <a:t>Ej</a:t>
            </a:r>
            <a:r>
              <a:rPr lang="es-ES_tradnl" dirty="0"/>
              <a:t>: El contratista que realiza mantenimiento en mi caldera </a:t>
            </a:r>
          </a:p>
        </p:txBody>
      </p:sp>
    </p:spTree>
    <p:extLst>
      <p:ext uri="{BB962C8B-B14F-4D97-AF65-F5344CB8AC3E}">
        <p14:creationId xmlns:p14="http://schemas.microsoft.com/office/powerpoint/2010/main" val="354923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554354" y="684751"/>
            <a:ext cx="11284745" cy="645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Principio 2 –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Operaciones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legales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y </a:t>
            </a:r>
            <a:r>
              <a:rPr lang="en-US" sz="3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respeto</a:t>
            </a:r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 a los derechos</a:t>
            </a:r>
          </a:p>
          <a:p>
            <a:pPr lvl="0" algn="ctr">
              <a:defRPr/>
            </a:pPr>
            <a:endParaRPr 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" name="Up Arrow Callout 4">
            <a:extLst>
              <a:ext uri="{FF2B5EF4-FFF2-40B4-BE49-F238E27FC236}">
                <a16:creationId xmlns:a16="http://schemas.microsoft.com/office/drawing/2014/main" xmlns="" id="{6443D049-EE06-DB41-8591-AD902348B318}"/>
              </a:ext>
            </a:extLst>
          </p:cNvPr>
          <p:cNvSpPr/>
          <p:nvPr/>
        </p:nvSpPr>
        <p:spPr>
          <a:xfrm>
            <a:off x="4536962" y="5519312"/>
            <a:ext cx="6940717" cy="898284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Ej</a:t>
            </a:r>
            <a:r>
              <a:rPr lang="es-ES_tradnl" dirty="0"/>
              <a:t> Aplicaciones existentes para estos procesos: </a:t>
            </a:r>
            <a:r>
              <a:rPr lang="es-ES_tradnl" dirty="0" err="1"/>
              <a:t>Farming</a:t>
            </a:r>
            <a:r>
              <a:rPr lang="es-ES_tradnl" dirty="0"/>
              <a:t> </a:t>
            </a:r>
            <a:r>
              <a:rPr lang="es-ES_tradnl" dirty="0" err="1"/>
              <a:t>Solution</a:t>
            </a:r>
            <a:endParaRPr lang="es-ES_tradnl" dirty="0"/>
          </a:p>
          <a:p>
            <a:pPr algn="ctr"/>
            <a:r>
              <a:rPr lang="en-US" dirty="0">
                <a:hlinkClick r:id="rId4"/>
              </a:rPr>
              <a:t>https://solidaridadfarmingsolution.org/farming-solution</a:t>
            </a:r>
            <a:endParaRPr lang="es-ES_trad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1775CA-F018-8C48-9B02-BEDA8447FDD4}"/>
              </a:ext>
            </a:extLst>
          </p:cNvPr>
          <p:cNvSpPr/>
          <p:nvPr/>
        </p:nvSpPr>
        <p:spPr>
          <a:xfrm>
            <a:off x="484606" y="1630435"/>
            <a:ext cx="81201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2.3 Todos los suministros de RFF procedentes del exterior de la unidad de certificación provienen de fuentes legales.</a:t>
            </a:r>
            <a:r>
              <a:rPr lang="en-MY" sz="2000" dirty="0"/>
              <a:t> </a:t>
            </a:r>
            <a:r>
              <a:rPr lang="en-MY" sz="2000" b="1" dirty="0"/>
              <a:t>(Nuevo </a:t>
            </a:r>
            <a:r>
              <a:rPr lang="en-MY" sz="2000" b="1" dirty="0" err="1"/>
              <a:t>Criterio</a:t>
            </a:r>
            <a:r>
              <a:rPr lang="en-MY" sz="2000" b="1" dirty="0"/>
              <a:t>)</a:t>
            </a:r>
          </a:p>
          <a:p>
            <a:endParaRPr lang="en-MY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2000" dirty="0"/>
              <a:t>Para todos los RFF comprados directamente al proveedor, la planta extractora requiere:</a:t>
            </a:r>
            <a:endParaRPr lang="en-MY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Información sobre la </a:t>
            </a:r>
            <a:r>
              <a:rPr lang="es-ES" sz="2000" b="1" dirty="0"/>
              <a:t>localización geográfica </a:t>
            </a:r>
            <a:r>
              <a:rPr lang="es-ES" sz="2000" dirty="0"/>
              <a:t>del origen de los RFF</a:t>
            </a:r>
            <a:endParaRPr lang="en-MY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Prueba del </a:t>
            </a:r>
            <a:r>
              <a:rPr lang="es-ES" sz="2000" b="1" dirty="0"/>
              <a:t>Estatus de propiedad </a:t>
            </a:r>
            <a:r>
              <a:rPr lang="es-ES" sz="2000" dirty="0"/>
              <a:t>o del </a:t>
            </a:r>
            <a:r>
              <a:rPr lang="es-ES" sz="2000" b="1" dirty="0"/>
              <a:t>derecho a la tierra </a:t>
            </a:r>
            <a:r>
              <a:rPr lang="es-ES" sz="2000" dirty="0"/>
              <a:t>por el productor/pequeño productor</a:t>
            </a:r>
            <a:endParaRPr lang="en-MY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Dónde aplique, una </a:t>
            </a:r>
            <a:r>
              <a:rPr lang="es-ES" sz="2000" b="1" dirty="0"/>
              <a:t>licencia válida de plantación </a:t>
            </a:r>
            <a:r>
              <a:rPr lang="es-ES" sz="2000" dirty="0"/>
              <a:t>/ explotación / comercialización, o formar parte de una cooperativa que permite la compra y la venta de RFF.</a:t>
            </a:r>
            <a:endParaRPr lang="en-MY" sz="2000" dirty="0"/>
          </a:p>
          <a:p>
            <a:r>
              <a:rPr lang="es-ES" sz="2000" dirty="0"/>
              <a:t> </a:t>
            </a:r>
            <a:endParaRPr lang="en-M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Para todos los RFF comprados indirectamente (centros de acopio, agentes u otros intermediarios)</a:t>
            </a:r>
            <a:endParaRPr lang="en-MY" sz="2000" dirty="0"/>
          </a:p>
          <a:p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xmlns="" id="{AE6445D2-7258-0946-AE51-EB091A339493}"/>
              </a:ext>
            </a:extLst>
          </p:cNvPr>
          <p:cNvSpPr/>
          <p:nvPr/>
        </p:nvSpPr>
        <p:spPr>
          <a:xfrm>
            <a:off x="8220026" y="2919046"/>
            <a:ext cx="3394445" cy="1383323"/>
          </a:xfrm>
          <a:prstGeom prst="lef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Tipos de derecho a la tierra y/o paso del proceso estipulado por la IN</a:t>
            </a:r>
          </a:p>
        </p:txBody>
      </p:sp>
    </p:spTree>
    <p:extLst>
      <p:ext uri="{BB962C8B-B14F-4D97-AF65-F5344CB8AC3E}">
        <p14:creationId xmlns:p14="http://schemas.microsoft.com/office/powerpoint/2010/main" val="388863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08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264483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Principio 3 </a:t>
            </a:r>
            <a:r>
              <a:rPr lang="en-US" sz="2400" b="1" dirty="0" err="1">
                <a:solidFill>
                  <a:schemeClr val="bg1"/>
                </a:solidFill>
              </a:rPr>
              <a:t>Optimización</a:t>
            </a:r>
            <a:r>
              <a:rPr lang="en-US" sz="2400" b="1" dirty="0">
                <a:solidFill>
                  <a:schemeClr val="bg1"/>
                </a:solidFill>
              </a:rPr>
              <a:t> de la </a:t>
            </a:r>
            <a:r>
              <a:rPr lang="en-US" sz="2400" b="1" dirty="0" err="1">
                <a:solidFill>
                  <a:schemeClr val="bg1"/>
                </a:solidFill>
              </a:rPr>
              <a:t>productividad</a:t>
            </a:r>
            <a:r>
              <a:rPr lang="en-US" sz="2400" b="1" dirty="0">
                <a:solidFill>
                  <a:schemeClr val="bg1"/>
                </a:solidFill>
              </a:rPr>
              <a:t>, la </a:t>
            </a:r>
            <a:r>
              <a:rPr lang="en-US" sz="2400" b="1" dirty="0" err="1">
                <a:solidFill>
                  <a:schemeClr val="bg1"/>
                </a:solidFill>
              </a:rPr>
              <a:t>eficiencia</a:t>
            </a:r>
            <a:r>
              <a:rPr lang="en-US" sz="2400" b="1" dirty="0">
                <a:solidFill>
                  <a:schemeClr val="bg1"/>
                </a:solidFill>
              </a:rPr>
              <a:t>, los </a:t>
            </a:r>
            <a:r>
              <a:rPr lang="en-US" sz="2400" b="1" dirty="0" err="1">
                <a:solidFill>
                  <a:schemeClr val="bg1"/>
                </a:solidFill>
              </a:rPr>
              <a:t>impactos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positivos</a:t>
            </a:r>
            <a:r>
              <a:rPr lang="en-US" sz="2400" b="1" dirty="0">
                <a:solidFill>
                  <a:schemeClr val="bg1"/>
                </a:solidFill>
              </a:rPr>
              <a:t> y la </a:t>
            </a:r>
            <a:r>
              <a:rPr lang="en-US" sz="2400" b="1" dirty="0" err="1">
                <a:solidFill>
                  <a:schemeClr val="bg1"/>
                </a:solidFill>
              </a:rPr>
              <a:t>resiliencia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Left Arrow Callout 3">
            <a:extLst>
              <a:ext uri="{FF2B5EF4-FFF2-40B4-BE49-F238E27FC236}">
                <a16:creationId xmlns:a16="http://schemas.microsoft.com/office/drawing/2014/main" xmlns="" id="{AE6445D2-7258-0946-AE51-EB091A339493}"/>
              </a:ext>
            </a:extLst>
          </p:cNvPr>
          <p:cNvSpPr/>
          <p:nvPr/>
        </p:nvSpPr>
        <p:spPr>
          <a:xfrm>
            <a:off x="8207715" y="1397022"/>
            <a:ext cx="3394445" cy="2155070"/>
          </a:xfrm>
          <a:prstGeom prst="lef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Guías y ejemplos existentes aplicados al sector palmero</a:t>
            </a:r>
          </a:p>
          <a:p>
            <a:pPr algn="ctr"/>
            <a:r>
              <a:rPr lang="en-US" sz="900" dirty="0">
                <a:hlinkClick r:id="rId4"/>
              </a:rPr>
              <a:t>http://web.fedepalma.org/sites/all/themes/rspo/publicaciones/sostenibilidad/Guia-basica-para-la-elaboracion-del-plan-de-negocio-en-la-palma-de-aceite-y-procedimento-para-establecer-nuevas-plantaciones.pdf</a:t>
            </a:r>
            <a:endParaRPr lang="es-ES_tradnl" sz="900" dirty="0"/>
          </a:p>
          <a:p>
            <a:pPr algn="ctr"/>
            <a:endParaRPr lang="es-ES_trad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293077" y="1796609"/>
            <a:ext cx="7926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3.1 Existe un plan de gestión implementado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Incluyendo </a:t>
            </a:r>
            <a:r>
              <a:rPr lang="es-ES" b="1" dirty="0"/>
              <a:t>un plan preparado junto con los pequeños productores de esquema</a:t>
            </a:r>
            <a:r>
              <a:rPr lang="es-ES" dirty="0"/>
              <a:t>. Este plan cuenta con revisión constante. Y contempla plan de replantación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08DDD1-D6D6-F342-9E2F-E4D2DDF674E2}"/>
              </a:ext>
            </a:extLst>
          </p:cNvPr>
          <p:cNvSpPr/>
          <p:nvPr/>
        </p:nvSpPr>
        <p:spPr>
          <a:xfrm>
            <a:off x="117231" y="3597277"/>
            <a:ext cx="8557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3.2 </a:t>
            </a:r>
            <a:r>
              <a:rPr lang="es-ES" b="1" dirty="0"/>
              <a:t>Existe un plan de acción  (</a:t>
            </a:r>
            <a:r>
              <a:rPr lang="es-ES" dirty="0"/>
              <a:t>monitoreo y revisión de forma regular de su desempeño económico, social y medioambiental) </a:t>
            </a:r>
            <a:endParaRPr lang="en-US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FF3DD8-07E7-2442-B6F6-F299D4DDF57C}"/>
              </a:ext>
            </a:extLst>
          </p:cNvPr>
          <p:cNvSpPr/>
          <p:nvPr/>
        </p:nvSpPr>
        <p:spPr>
          <a:xfrm>
            <a:off x="293077" y="42436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Informes anuales al Secretariado de la RSPO utilizando la </a:t>
            </a:r>
            <a:r>
              <a:rPr lang="es-ES" b="1" dirty="0"/>
              <a:t>plantilla de indicadores métricos de la RSPO.</a:t>
            </a:r>
            <a:r>
              <a:rPr lang="en-MY" b="1" dirty="0"/>
              <a:t>  (Nuevo)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0" name="Picture 49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70C44F96-41B3-1A4B-B589-2F0AFBA657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3104" r="7905" b="7408"/>
          <a:stretch/>
        </p:blipFill>
        <p:spPr>
          <a:xfrm>
            <a:off x="6389077" y="4031796"/>
            <a:ext cx="5441053" cy="2659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C0AE7E-B4BB-BD45-AE0F-55DCBD0EDAC5}"/>
              </a:ext>
            </a:extLst>
          </p:cNvPr>
          <p:cNvSpPr/>
          <p:nvPr/>
        </p:nvSpPr>
        <p:spPr>
          <a:xfrm>
            <a:off x="293077" y="53244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3.3 Se han establecido </a:t>
            </a:r>
            <a:r>
              <a:rPr lang="es-ES" b="1" dirty="0"/>
              <a:t>Procedimientos Operativos Estándar </a:t>
            </a:r>
            <a:r>
              <a:rPr lang="es-ES" dirty="0"/>
              <a:t>(POE) para la unidad de certificación.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486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C81545-D5DD-4589-BB36-883FFF7C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694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70;p18">
            <a:extLst>
              <a:ext uri="{FF2B5EF4-FFF2-40B4-BE49-F238E27FC236}">
                <a16:creationId xmlns:a16="http://schemas.microsoft.com/office/drawing/2014/main" xmlns="" id="{CE8275AA-3A93-5C41-8FD1-2B7CBDD572B1}"/>
              </a:ext>
            </a:extLst>
          </p:cNvPr>
          <p:cNvSpPr txBox="1"/>
          <p:nvPr/>
        </p:nvSpPr>
        <p:spPr>
          <a:xfrm>
            <a:off x="-952650" y="581090"/>
            <a:ext cx="8348710" cy="6428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2800" b="1" dirty="0">
                <a:ea typeface="Arial" panose="020B0604020202020204" pitchFamily="34" charset="0"/>
              </a:rPr>
              <a:t>Alcance de la Actividad del día de hoy</a:t>
            </a:r>
            <a:endParaRPr lang="en-US" sz="2800" b="1" dirty="0"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934" y="1944470"/>
            <a:ext cx="100806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Compartir algunos lineamientos básicos para la implementación de los P&amp;C 2018 como introducción al ejercicio de consulta publica del proceso de Interpretación Nacional de </a:t>
            </a:r>
            <a:r>
              <a:rPr lang="en-US" sz="2000" dirty="0"/>
              <a:t>Mexico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No pretende reemplazar los cursos de formación formales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Recibir los comentarios y dudas que se tengan sobre la aplicación e interpretación de los nuevos P&amp;C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algn="just"/>
            <a:endParaRPr lang="en-US" sz="2400" dirty="0"/>
          </a:p>
        </p:txBody>
      </p:sp>
      <p:grpSp>
        <p:nvGrpSpPr>
          <p:cNvPr id="8" name="Google Shape;527;p21">
            <a:extLst>
              <a:ext uri="{FF2B5EF4-FFF2-40B4-BE49-F238E27FC236}">
                <a16:creationId xmlns:a16="http://schemas.microsoft.com/office/drawing/2014/main" xmlns="" id="{3083478D-CEEC-4347-849C-33956F1BC0FB}"/>
              </a:ext>
            </a:extLst>
          </p:cNvPr>
          <p:cNvGrpSpPr/>
          <p:nvPr/>
        </p:nvGrpSpPr>
        <p:grpSpPr>
          <a:xfrm>
            <a:off x="10927533" y="0"/>
            <a:ext cx="1264467" cy="1264467"/>
            <a:chOff x="6895186" y="2697765"/>
            <a:chExt cx="747958" cy="747958"/>
          </a:xfrm>
        </p:grpSpPr>
        <p:sp>
          <p:nvSpPr>
            <p:cNvPr id="9" name="Google Shape;528;p21">
              <a:extLst>
                <a:ext uri="{FF2B5EF4-FFF2-40B4-BE49-F238E27FC236}">
                  <a16:creationId xmlns:a16="http://schemas.microsoft.com/office/drawing/2014/main" xmlns="" id="{3109666E-CE04-1148-A392-F207CF792863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529;p21">
              <a:extLst>
                <a:ext uri="{FF2B5EF4-FFF2-40B4-BE49-F238E27FC236}">
                  <a16:creationId xmlns:a16="http://schemas.microsoft.com/office/drawing/2014/main" xmlns="" id="{2A992CA3-D101-0D46-A9D8-95DE0099F978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3" name="Google Shape;530;p21">
                <a:extLst>
                  <a:ext uri="{FF2B5EF4-FFF2-40B4-BE49-F238E27FC236}">
                    <a16:creationId xmlns:a16="http://schemas.microsoft.com/office/drawing/2014/main" xmlns="" id="{08F88F0D-5523-F145-BE98-B9209256BA06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1;p21">
                <a:extLst>
                  <a:ext uri="{FF2B5EF4-FFF2-40B4-BE49-F238E27FC236}">
                    <a16:creationId xmlns:a16="http://schemas.microsoft.com/office/drawing/2014/main" xmlns="" id="{2227B966-9B14-4E41-9C95-4C941E474340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5CF98746-8698-C244-AF62-117485652375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467A2E75-206D-D74E-ABB9-59A6AB20AAED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8CE3F9F1-2924-8946-B9A9-68D7354425FE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0CFC778F-3214-3A4D-A349-C7ED96801E6C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E69030EF-1941-4A41-9D5C-262DBFC03421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D3776B67-446E-9B47-B23C-35658AAAE780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B22CBBE-C99C-3347-A45D-B7CA03468060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EF379554-B011-E149-92BD-BFBFF953EF05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827FA894-0802-9449-8A38-6780262409FC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A15BEBC2-4ACF-0A4E-BB93-803449EBE664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470EBCDA-88A7-7940-B832-22EDF31389A0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D28DB5B-FCB2-A748-B709-604D6A14C8AA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EB08BE7C-0342-B145-8372-F8B31AFA6FD5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75B72C85-E567-1A45-A518-227098B582D5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FF944D73-FCCD-934F-8438-8D6248B63A4E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A718316-B416-814C-8C22-09309677B30E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16780AE8-7741-F449-98D5-4B19C21EE067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9C300E30-087C-A646-9A09-B4A519EA4DF0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316885EF-69DE-564C-8FE7-7E773322ED5B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490A0250-2D04-3845-AB60-61176F91FED7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293817E7-A9C1-4643-B199-80D96977C8EA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591CDF6C-C4CB-F046-8055-5954E11086DE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26927035-8025-F94C-B3B2-C1D524787796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159E6160-0A3F-4F47-9FA0-828BF4CF15D7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A280DF61-1885-BE41-ABFF-0414BBBBAF3C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396ACAC6-CC31-C649-A49F-149AD0177F10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316AD4D2-C047-A14B-A72C-DA971B43E541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0F0CBC93-1963-E24C-B64A-DDFD1D39FBAD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F07B0E3B-0784-274B-9973-FF04458E1EED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0583C81C-3E30-B64A-8FE3-0D04591F9FC3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52058DE8-7ECC-6B42-B640-B3A3F4849881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F7AC901-E7D0-C643-ABD4-CA38DD967BE2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BBE06C74-7B54-A64D-8D8E-4CC636DD7338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8C0792A8-B990-1045-9DC3-244F334B25B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47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264483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/>
              </a:rPr>
              <a:t>Principio 3 </a:t>
            </a:r>
            <a:r>
              <a:rPr lang="en-US" sz="2400" b="1" dirty="0" err="1">
                <a:solidFill>
                  <a:schemeClr val="bg1"/>
                </a:solidFill>
              </a:rPr>
              <a:t>Optimización</a:t>
            </a:r>
            <a:r>
              <a:rPr lang="en-US" sz="2400" b="1" dirty="0">
                <a:solidFill>
                  <a:schemeClr val="bg1"/>
                </a:solidFill>
              </a:rPr>
              <a:t> de la </a:t>
            </a:r>
            <a:r>
              <a:rPr lang="en-US" sz="2400" b="1" dirty="0" err="1">
                <a:solidFill>
                  <a:schemeClr val="bg1"/>
                </a:solidFill>
              </a:rPr>
              <a:t>productividad</a:t>
            </a:r>
            <a:r>
              <a:rPr lang="en-US" sz="2400" b="1" dirty="0">
                <a:solidFill>
                  <a:schemeClr val="bg1"/>
                </a:solidFill>
              </a:rPr>
              <a:t>, la </a:t>
            </a:r>
            <a:r>
              <a:rPr lang="en-US" sz="2400" b="1" dirty="0" err="1">
                <a:solidFill>
                  <a:schemeClr val="bg1"/>
                </a:solidFill>
              </a:rPr>
              <a:t>eficiencia</a:t>
            </a:r>
            <a:r>
              <a:rPr lang="en-US" sz="2400" b="1" dirty="0">
                <a:solidFill>
                  <a:schemeClr val="bg1"/>
                </a:solidFill>
              </a:rPr>
              <a:t>, los </a:t>
            </a:r>
            <a:r>
              <a:rPr lang="en-US" sz="2400" b="1" dirty="0" err="1">
                <a:solidFill>
                  <a:schemeClr val="bg1"/>
                </a:solidFill>
              </a:rPr>
              <a:t>impactos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positivos</a:t>
            </a:r>
            <a:r>
              <a:rPr lang="en-US" sz="2400" b="1" dirty="0">
                <a:solidFill>
                  <a:schemeClr val="bg1"/>
                </a:solidFill>
              </a:rPr>
              <a:t> y la </a:t>
            </a:r>
            <a:r>
              <a:rPr lang="en-US" sz="2400" b="1" dirty="0" err="1">
                <a:solidFill>
                  <a:schemeClr val="bg1"/>
                </a:solidFill>
              </a:rPr>
              <a:t>resiliencia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Left Arrow Callout 3">
            <a:extLst>
              <a:ext uri="{FF2B5EF4-FFF2-40B4-BE49-F238E27FC236}">
                <a16:creationId xmlns:a16="http://schemas.microsoft.com/office/drawing/2014/main" xmlns="" id="{AE6445D2-7258-0946-AE51-EB091A339493}"/>
              </a:ext>
            </a:extLst>
          </p:cNvPr>
          <p:cNvSpPr/>
          <p:nvPr/>
        </p:nvSpPr>
        <p:spPr>
          <a:xfrm>
            <a:off x="8207715" y="1337333"/>
            <a:ext cx="3899236" cy="1291630"/>
          </a:xfrm>
          <a:prstGeom prst="lef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Guías y </a:t>
            </a:r>
            <a:r>
              <a:rPr lang="en-US" dirty="0" err="1"/>
              <a:t>Lineamientos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</a:t>
            </a:r>
            <a:r>
              <a:rPr lang="en-US" dirty="0" err="1"/>
              <a:t>formulados</a:t>
            </a:r>
            <a:r>
              <a:rPr lang="en-US" dirty="0"/>
              <a:t> por RSPO – 20 </a:t>
            </a:r>
            <a:r>
              <a:rPr lang="en-US" dirty="0" err="1"/>
              <a:t>experiencias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LatAm</a:t>
            </a:r>
            <a:endParaRPr lang="es-ES_tradnl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293077" y="1796609"/>
            <a:ext cx="792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3.4 Se realiza una </a:t>
            </a:r>
            <a:r>
              <a:rPr lang="es-ES" b="1" dirty="0"/>
              <a:t>Evaluación de Impacto Social y Ambiental </a:t>
            </a:r>
            <a:r>
              <a:rPr lang="es-ES" dirty="0"/>
              <a:t>(EIAS) exhaustiva y cuenta con un plan de monitoreo</a:t>
            </a:r>
            <a:endParaRPr lang="en-MY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F989F22-5C32-5B45-8E3C-BBD65BD635FF}"/>
              </a:ext>
            </a:extLst>
          </p:cNvPr>
          <p:cNvSpPr/>
          <p:nvPr/>
        </p:nvSpPr>
        <p:spPr>
          <a:xfrm>
            <a:off x="293077" y="3197387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3.5 Se cuenta con un </a:t>
            </a:r>
            <a:r>
              <a:rPr lang="es-ES" b="1" dirty="0"/>
              <a:t>sistema de gestión de recursos humanos</a:t>
            </a:r>
            <a:r>
              <a:rPr lang="es-ES" dirty="0"/>
              <a:t> </a:t>
            </a:r>
            <a:r>
              <a:rPr lang="en-MY" dirty="0"/>
              <a:t>(Nuevo </a:t>
            </a:r>
            <a:r>
              <a:rPr lang="en-MY" dirty="0" err="1"/>
              <a:t>Criterio</a:t>
            </a:r>
            <a:r>
              <a:rPr lang="en-MY" dirty="0"/>
              <a:t>) 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" name="Left Arrow Callout 52">
            <a:extLst>
              <a:ext uri="{FF2B5EF4-FFF2-40B4-BE49-F238E27FC236}">
                <a16:creationId xmlns:a16="http://schemas.microsoft.com/office/drawing/2014/main" xmlns="" id="{F6FE6FE3-C06C-2445-B423-CC011A5E1311}"/>
              </a:ext>
            </a:extLst>
          </p:cNvPr>
          <p:cNvSpPr/>
          <p:nvPr/>
        </p:nvSpPr>
        <p:spPr>
          <a:xfrm>
            <a:off x="8220027" y="2726029"/>
            <a:ext cx="3394444" cy="1454807"/>
          </a:xfrm>
          <a:prstGeom prst="leftArrowCallout">
            <a:avLst>
              <a:gd name="adj1" fmla="val 15330"/>
              <a:gd name="adj2" fmla="val 17748"/>
              <a:gd name="adj3" fmla="val 25000"/>
              <a:gd name="adj4" fmla="val 6497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Operaciones son evaluadas en función del riesgo para identificar problemas de salud y seguridad.</a:t>
            </a:r>
            <a:endParaRPr lang="es-ES_tradnl" sz="9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A0A4744-3B90-4B45-B032-F00B5DC94A48}"/>
              </a:ext>
            </a:extLst>
          </p:cNvPr>
          <p:cNvSpPr/>
          <p:nvPr/>
        </p:nvSpPr>
        <p:spPr>
          <a:xfrm>
            <a:off x="375138" y="5274653"/>
            <a:ext cx="10850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3.7 Todo el personal, trabajadores, pequeños productores de sistema, cultivadores externos bajo contrato y   contratistas están debidamente </a:t>
            </a:r>
            <a:r>
              <a:rPr lang="es-ES" b="1" dirty="0"/>
              <a:t>capacitados.</a:t>
            </a:r>
            <a:r>
              <a:rPr lang="en-MY" b="1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Hay </a:t>
            </a:r>
            <a:r>
              <a:rPr lang="en-MY" dirty="0" err="1"/>
              <a:t>registros</a:t>
            </a:r>
            <a:r>
              <a:rPr lang="en-MY" dirty="0"/>
              <a:t>!</a:t>
            </a:r>
            <a:endParaRPr lang="es-ES_tradnl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10341EA-4C66-0F42-A256-498C016D2669}"/>
              </a:ext>
            </a:extLst>
          </p:cNvPr>
          <p:cNvSpPr/>
          <p:nvPr/>
        </p:nvSpPr>
        <p:spPr>
          <a:xfrm>
            <a:off x="-115270" y="4266659"/>
            <a:ext cx="9095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3.6 Hay un plan de salud y seguridad ocupacional documentado, de manera efectiva e implementado </a:t>
            </a:r>
          </a:p>
        </p:txBody>
      </p:sp>
    </p:spTree>
    <p:extLst>
      <p:ext uri="{BB962C8B-B14F-4D97-AF65-F5344CB8AC3E}">
        <p14:creationId xmlns:p14="http://schemas.microsoft.com/office/powerpoint/2010/main" val="287669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A2C472-6B2F-0541-8981-9706C636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F2EB25-11C4-484A-82FC-228E93E9E55F}"/>
              </a:ext>
            </a:extLst>
          </p:cNvPr>
          <p:cNvSpPr/>
          <p:nvPr/>
        </p:nvSpPr>
        <p:spPr>
          <a:xfrm>
            <a:off x="156812" y="85410"/>
            <a:ext cx="1096892" cy="5253364"/>
          </a:xfrm>
          <a:prstGeom prst="rect">
            <a:avLst/>
          </a:prstGeom>
          <a:gradFill>
            <a:gsLst>
              <a:gs pos="48000">
                <a:srgbClr val="F79226"/>
              </a:gs>
              <a:gs pos="100000">
                <a:srgbClr val="F7922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/>
          </a:p>
        </p:txBody>
      </p:sp>
      <p:sp>
        <p:nvSpPr>
          <p:cNvPr id="6" name="Google Shape;224;p21">
            <a:extLst>
              <a:ext uri="{FF2B5EF4-FFF2-40B4-BE49-F238E27FC236}">
                <a16:creationId xmlns:a16="http://schemas.microsoft.com/office/drawing/2014/main" xmlns="" id="{8CB35084-26CC-EE42-AA92-57CE09DE9602}"/>
              </a:ext>
            </a:extLst>
          </p:cNvPr>
          <p:cNvSpPr txBox="1"/>
          <p:nvPr/>
        </p:nvSpPr>
        <p:spPr>
          <a:xfrm rot="16200000">
            <a:off x="-1945454" y="1924091"/>
            <a:ext cx="47688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Personas</a:t>
            </a:r>
            <a:endParaRPr sz="5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DE5B67-9689-8D4F-A042-D564C600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" y="5571270"/>
            <a:ext cx="1040542" cy="10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46142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4 </a:t>
            </a:r>
            <a:r>
              <a:rPr lang="es-ES_tradnl" sz="2400" b="1" dirty="0">
                <a:solidFill>
                  <a:schemeClr val="bg1"/>
                </a:solidFill>
              </a:rPr>
              <a:t>Respeto a la comunidad y los derechos humanos y prestación de beneficios 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433754" y="1501517"/>
            <a:ext cx="792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4.1  </a:t>
            </a:r>
            <a:r>
              <a:rPr lang="es-ES_tradnl" dirty="0"/>
              <a:t>La unidad de certificación </a:t>
            </a:r>
            <a:r>
              <a:rPr lang="es-ES_tradnl" b="1" u="sng" dirty="0"/>
              <a:t>respeta los derechos humanos</a:t>
            </a:r>
            <a:r>
              <a:rPr lang="es-ES_tradnl" b="1" dirty="0"/>
              <a:t>, </a:t>
            </a:r>
            <a:r>
              <a:rPr lang="es-ES_tradnl" dirty="0"/>
              <a:t>lo que incluye el respeto a los derechos de los </a:t>
            </a:r>
            <a:r>
              <a:rPr lang="es-ES_tradnl" b="1" u="sng" dirty="0"/>
              <a:t>Defensores de los Derechos Humanos</a:t>
            </a:r>
            <a:r>
              <a:rPr lang="es-ES_tradnl" b="1" dirty="0"/>
              <a:t>.</a:t>
            </a:r>
          </a:p>
        </p:txBody>
      </p:sp>
      <p:sp>
        <p:nvSpPr>
          <p:cNvPr id="53" name="Left Arrow Callout 52">
            <a:extLst>
              <a:ext uri="{FF2B5EF4-FFF2-40B4-BE49-F238E27FC236}">
                <a16:creationId xmlns:a16="http://schemas.microsoft.com/office/drawing/2014/main" xmlns="" id="{F6FE6FE3-C06C-2445-B423-CC011A5E1311}"/>
              </a:ext>
            </a:extLst>
          </p:cNvPr>
          <p:cNvSpPr/>
          <p:nvPr/>
        </p:nvSpPr>
        <p:spPr>
          <a:xfrm>
            <a:off x="8172368" y="1441953"/>
            <a:ext cx="3394444" cy="1160553"/>
          </a:xfrm>
          <a:prstGeom prst="leftArrowCallout">
            <a:avLst>
              <a:gd name="adj1" fmla="val 15330"/>
              <a:gd name="adj2" fmla="val 17748"/>
              <a:gd name="adj3" fmla="val 25000"/>
              <a:gd name="adj4" fmla="val 7741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Lideres comunitarios</a:t>
            </a:r>
          </a:p>
          <a:p>
            <a:pPr algn="ctr"/>
            <a:r>
              <a:rPr lang="es-ES" dirty="0" err="1"/>
              <a:t>IMOs</a:t>
            </a:r>
            <a:r>
              <a:rPr lang="es-ES" dirty="0"/>
              <a:t> </a:t>
            </a:r>
          </a:p>
          <a:p>
            <a:pPr algn="ctr"/>
            <a:r>
              <a:rPr lang="es-ES" dirty="0" err="1"/>
              <a:t>ONGs</a:t>
            </a:r>
            <a:r>
              <a:rPr lang="es-E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35266C-05ED-6247-84EF-E7190E900EA5}"/>
              </a:ext>
            </a:extLst>
          </p:cNvPr>
          <p:cNvSpPr/>
          <p:nvPr/>
        </p:nvSpPr>
        <p:spPr>
          <a:xfrm>
            <a:off x="433754" y="2750331"/>
            <a:ext cx="9390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4.2 Se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comunica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 los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trabajadores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y las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comunidades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locales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una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política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respeto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 los derechos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humanos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que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incluye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prohibición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tomar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represalias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contra los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Defensores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de los Derechos Humanos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y que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prohíbe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intimidación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y 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acoso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s-ES_tradnl" dirty="0"/>
          </a:p>
        </p:txBody>
      </p:sp>
      <p:sp>
        <p:nvSpPr>
          <p:cNvPr id="50" name="Left Arrow Callout 49">
            <a:extLst>
              <a:ext uri="{FF2B5EF4-FFF2-40B4-BE49-F238E27FC236}">
                <a16:creationId xmlns:a16="http://schemas.microsoft.com/office/drawing/2014/main" xmlns="" id="{2D7283DE-FA55-374F-91A8-D760ED15B9F8}"/>
              </a:ext>
            </a:extLst>
          </p:cNvPr>
          <p:cNvSpPr/>
          <p:nvPr/>
        </p:nvSpPr>
        <p:spPr>
          <a:xfrm>
            <a:off x="9907342" y="3098529"/>
            <a:ext cx="1963696" cy="1160553"/>
          </a:xfrm>
          <a:prstGeom prst="leftArrowCallout">
            <a:avLst>
              <a:gd name="adj1" fmla="val 15330"/>
              <a:gd name="adj2" fmla="val 17748"/>
              <a:gd name="adj3" fmla="val 25000"/>
              <a:gd name="adj4" fmla="val 7741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Mecanismo de quejas ante RSPO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2F45A0-CFB1-1E4E-AE36-098640BC0B11}"/>
              </a:ext>
            </a:extLst>
          </p:cNvPr>
          <p:cNvSpPr/>
          <p:nvPr/>
        </p:nvSpPr>
        <p:spPr>
          <a:xfrm>
            <a:off x="467526" y="4492717"/>
            <a:ext cx="11248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4.3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Existe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mutuamente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acordado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documentado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manejar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quejas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reclamos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, el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cual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es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implementado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aceptado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por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todas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afectadas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s-ES_tradnl" dirty="0"/>
          </a:p>
        </p:txBody>
      </p:sp>
      <p:sp>
        <p:nvSpPr>
          <p:cNvPr id="56" name="Up Arrow Callout 55">
            <a:extLst>
              <a:ext uri="{FF2B5EF4-FFF2-40B4-BE49-F238E27FC236}">
                <a16:creationId xmlns:a16="http://schemas.microsoft.com/office/drawing/2014/main" xmlns="" id="{EAD03955-1091-1C43-86C9-227158EBA751}"/>
              </a:ext>
            </a:extLst>
          </p:cNvPr>
          <p:cNvSpPr/>
          <p:nvPr/>
        </p:nvSpPr>
        <p:spPr>
          <a:xfrm>
            <a:off x="4795683" y="5099534"/>
            <a:ext cx="6940717" cy="485143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Permite el anonimato, y la asesoría técnica por las partes.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FF4B58-5BAA-EC4C-A53F-3177BDD3C07D}"/>
              </a:ext>
            </a:extLst>
          </p:cNvPr>
          <p:cNvSpPr/>
          <p:nvPr/>
        </p:nvSpPr>
        <p:spPr>
          <a:xfrm>
            <a:off x="471593" y="6029483"/>
            <a:ext cx="1141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4.4.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unidad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certificación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contribuye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al </a:t>
            </a: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desarrollo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sostenible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loca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según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lo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acordado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por las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comunidades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locales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18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-9155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4 </a:t>
            </a:r>
            <a:r>
              <a:rPr lang="es-ES_tradnl" sz="2400" b="1" dirty="0">
                <a:solidFill>
                  <a:schemeClr val="bg1"/>
                </a:solidFill>
              </a:rPr>
              <a:t>Respeto a la comunidad y los derechos humanos y prestación de beneficios 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433753" y="1501517"/>
            <a:ext cx="1159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4.4 El </a:t>
            </a:r>
            <a:r>
              <a:rPr lang="en-US" b="1" dirty="0" err="1"/>
              <a:t>uso</a:t>
            </a:r>
            <a:r>
              <a:rPr lang="en-US" b="1" dirty="0"/>
              <a:t> de la tierra para la </a:t>
            </a:r>
            <a:r>
              <a:rPr lang="en-US" b="1" dirty="0" err="1"/>
              <a:t>palma</a:t>
            </a:r>
            <a:r>
              <a:rPr lang="en-US" b="1" dirty="0"/>
              <a:t> de </a:t>
            </a:r>
            <a:r>
              <a:rPr lang="en-US" b="1" dirty="0" err="1"/>
              <a:t>aceite</a:t>
            </a:r>
            <a:r>
              <a:rPr lang="en-US" b="1" dirty="0"/>
              <a:t> </a:t>
            </a:r>
            <a:r>
              <a:rPr lang="en-US" b="1" u="sng" dirty="0"/>
              <a:t>no </a:t>
            </a:r>
            <a:r>
              <a:rPr lang="en-US" b="1" u="sng" dirty="0" err="1"/>
              <a:t>disminuye</a:t>
            </a:r>
            <a:r>
              <a:rPr lang="en-US" b="1" u="sng" dirty="0"/>
              <a:t> los derechos </a:t>
            </a:r>
            <a:r>
              <a:rPr lang="en-US" b="1" u="sng" dirty="0" err="1"/>
              <a:t>legales</a:t>
            </a:r>
            <a:r>
              <a:rPr lang="en-US" b="1" u="sng" dirty="0"/>
              <a:t>, </a:t>
            </a:r>
            <a:r>
              <a:rPr lang="en-US" b="1" u="sng" dirty="0" err="1"/>
              <a:t>consuetudinarios</a:t>
            </a:r>
            <a:r>
              <a:rPr lang="en-US" b="1" u="sng" dirty="0"/>
              <a:t> o de </a:t>
            </a:r>
            <a:r>
              <a:rPr lang="en-US" b="1" u="sng" dirty="0" err="1"/>
              <a:t>uso</a:t>
            </a:r>
            <a:r>
              <a:rPr lang="en-US" b="1" u="sng" dirty="0"/>
              <a:t> </a:t>
            </a:r>
            <a:r>
              <a:rPr lang="en-US" b="1" dirty="0"/>
              <a:t>de </a:t>
            </a:r>
            <a:r>
              <a:rPr lang="en-US" b="1" dirty="0" err="1"/>
              <a:t>otros</a:t>
            </a:r>
            <a:r>
              <a:rPr lang="en-US" b="1" dirty="0"/>
              <a:t> </a:t>
            </a:r>
            <a:r>
              <a:rPr lang="en-US" b="1" dirty="0" err="1"/>
              <a:t>usuarios</a:t>
            </a:r>
            <a:r>
              <a:rPr lang="en-US" b="1" dirty="0"/>
              <a:t> sin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consentimiento</a:t>
            </a:r>
            <a:r>
              <a:rPr lang="en-US" b="1" dirty="0"/>
              <a:t> libre, </a:t>
            </a:r>
            <a:r>
              <a:rPr lang="en-US" b="1" dirty="0" err="1"/>
              <a:t>previo</a:t>
            </a:r>
            <a:r>
              <a:rPr lang="en-US" b="1" dirty="0"/>
              <a:t> e </a:t>
            </a:r>
            <a:r>
              <a:rPr lang="en-US" b="1" dirty="0" err="1"/>
              <a:t>informado</a:t>
            </a:r>
            <a:r>
              <a:rPr lang="en-US" b="1" dirty="0"/>
              <a:t>.</a:t>
            </a:r>
            <a:endParaRPr lang="es-ES_tradnl" b="1" dirty="0"/>
          </a:p>
        </p:txBody>
      </p:sp>
      <p:sp>
        <p:nvSpPr>
          <p:cNvPr id="50" name="Left Arrow Callout 49">
            <a:extLst>
              <a:ext uri="{FF2B5EF4-FFF2-40B4-BE49-F238E27FC236}">
                <a16:creationId xmlns:a16="http://schemas.microsoft.com/office/drawing/2014/main" xmlns="" id="{2D7283DE-FA55-374F-91A8-D760ED15B9F8}"/>
              </a:ext>
            </a:extLst>
          </p:cNvPr>
          <p:cNvSpPr/>
          <p:nvPr/>
        </p:nvSpPr>
        <p:spPr>
          <a:xfrm>
            <a:off x="9589477" y="2147848"/>
            <a:ext cx="2332398" cy="1160553"/>
          </a:xfrm>
          <a:prstGeom prst="leftArrowCallout">
            <a:avLst>
              <a:gd name="adj1" fmla="val 15330"/>
              <a:gd name="adj2" fmla="val 17748"/>
              <a:gd name="adj3" fmla="val 25000"/>
              <a:gd name="adj4" fmla="val 7741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IDENTIFICACIÓN DE QUIENES TIENEN ESOS DERECHOS!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344308-8376-004D-A487-B1BB02A6B53F}"/>
              </a:ext>
            </a:extLst>
          </p:cNvPr>
          <p:cNvSpPr/>
          <p:nvPr/>
        </p:nvSpPr>
        <p:spPr>
          <a:xfrm>
            <a:off x="433753" y="2273923"/>
            <a:ext cx="96246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Documentos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que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demuestren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propiedad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legal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 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arrendamiento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o 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uso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tierras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consuetudinarias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autorizado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por los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propietarios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consuetudinarios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través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proceso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Consentimiento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Libre,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Previo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Informado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(CLPI).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system-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Evidencia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de los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procesos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elaboración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acuerdos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negociados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que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detallan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proceso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CLPI.</a:t>
            </a:r>
          </a:p>
          <a:p>
            <a:endParaRPr lang="en-US" dirty="0">
              <a:solidFill>
                <a:srgbClr val="000000"/>
              </a:solidFill>
              <a:latin typeface="system-ui"/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Consulta y la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deliberación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buena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Evidencia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que las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comunidades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afectadas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entienden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aceptan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las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implicaciones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permitir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operaciones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sus tierras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Toda 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información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relevante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esta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disponible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Evidencia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disponible que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demuestre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que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comunidades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son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representadas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través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instituciones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representantes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escogidos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por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ellos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mismos</a:t>
            </a:r>
            <a:endParaRPr lang="en-US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6520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-9155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4 </a:t>
            </a:r>
            <a:r>
              <a:rPr lang="es-ES_tradnl" sz="2400" b="1" dirty="0">
                <a:solidFill>
                  <a:schemeClr val="bg1"/>
                </a:solidFill>
              </a:rPr>
              <a:t>Respeto a la comunidad y los derechos humanos y prestación de beneficios 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433753" y="1501517"/>
            <a:ext cx="1159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4.5 No se </a:t>
            </a:r>
            <a:r>
              <a:rPr lang="en-US" b="1" dirty="0" err="1"/>
              <a:t>establecen</a:t>
            </a:r>
            <a:r>
              <a:rPr lang="en-US" b="1" dirty="0"/>
              <a:t> </a:t>
            </a:r>
            <a:r>
              <a:rPr lang="en-US" b="1" u="sng" dirty="0" err="1"/>
              <a:t>nuevas</a:t>
            </a:r>
            <a:r>
              <a:rPr lang="en-US" b="1" u="sng" dirty="0"/>
              <a:t> </a:t>
            </a:r>
            <a:r>
              <a:rPr lang="en-US" b="1" u="sng" dirty="0" err="1"/>
              <a:t>plantaciones</a:t>
            </a:r>
            <a:r>
              <a:rPr lang="en-US" b="1" u="sng" dirty="0"/>
              <a:t> </a:t>
            </a:r>
            <a:r>
              <a:rPr lang="en-US" b="1" u="sng" dirty="0" err="1"/>
              <a:t>en</a:t>
            </a:r>
            <a:r>
              <a:rPr lang="en-US" b="1" u="sng" dirty="0"/>
              <a:t> tierras de </a:t>
            </a:r>
            <a:r>
              <a:rPr lang="en-US" b="1" u="sng" dirty="0" err="1"/>
              <a:t>poblaciones</a:t>
            </a:r>
            <a:r>
              <a:rPr lang="en-US" b="1" u="sng" dirty="0"/>
              <a:t> locales </a:t>
            </a:r>
            <a:r>
              <a:rPr lang="en-US" b="1" dirty="0" err="1"/>
              <a:t>donde</a:t>
            </a:r>
            <a:r>
              <a:rPr lang="en-US" b="1" dirty="0"/>
              <a:t> se </a:t>
            </a:r>
            <a:r>
              <a:rPr lang="en-US" b="1" dirty="0" err="1"/>
              <a:t>puede</a:t>
            </a:r>
            <a:r>
              <a:rPr lang="en-US" b="1" dirty="0"/>
              <a:t> </a:t>
            </a:r>
            <a:r>
              <a:rPr lang="en-US" b="1" dirty="0" err="1"/>
              <a:t>demostrar</a:t>
            </a:r>
            <a:r>
              <a:rPr lang="en-US" b="1" dirty="0"/>
              <a:t> que </a:t>
            </a:r>
            <a:r>
              <a:rPr lang="en-US" b="1" dirty="0" err="1"/>
              <a:t>existen</a:t>
            </a:r>
            <a:r>
              <a:rPr lang="en-US" b="1" dirty="0"/>
              <a:t> derechos </a:t>
            </a:r>
            <a:r>
              <a:rPr lang="en-US" b="1" dirty="0" err="1"/>
              <a:t>legales</a:t>
            </a:r>
            <a:r>
              <a:rPr lang="en-US" b="1" dirty="0"/>
              <a:t>, </a:t>
            </a:r>
            <a:r>
              <a:rPr lang="en-US" b="1" dirty="0" err="1"/>
              <a:t>consuetudinarios</a:t>
            </a:r>
            <a:r>
              <a:rPr lang="en-US" b="1" dirty="0"/>
              <a:t> o de </a:t>
            </a:r>
            <a:r>
              <a:rPr lang="en-US" b="1" dirty="0" err="1"/>
              <a:t>uso</a:t>
            </a:r>
            <a:r>
              <a:rPr lang="en-US" b="1" dirty="0"/>
              <a:t>, </a:t>
            </a:r>
            <a:r>
              <a:rPr lang="en-US" b="1" u="sng" dirty="0"/>
              <a:t>sin que </a:t>
            </a:r>
            <a:r>
              <a:rPr lang="en-US" b="1" u="sng" dirty="0" err="1"/>
              <a:t>exista</a:t>
            </a:r>
            <a:r>
              <a:rPr lang="en-US" b="1" u="sng" dirty="0"/>
              <a:t> </a:t>
            </a:r>
            <a:r>
              <a:rPr lang="en-US" b="1" u="sng" dirty="0" err="1"/>
              <a:t>su</a:t>
            </a:r>
            <a:r>
              <a:rPr lang="en-US" b="1" u="sng" dirty="0"/>
              <a:t> CLPI</a:t>
            </a:r>
            <a:r>
              <a:rPr lang="en-US" b="1" dirty="0"/>
              <a:t>. </a:t>
            </a:r>
            <a:endParaRPr lang="es-ES_tradnl" b="1" dirty="0"/>
          </a:p>
        </p:txBody>
      </p:sp>
      <p:sp>
        <p:nvSpPr>
          <p:cNvPr id="50" name="Left Arrow Callout 49">
            <a:extLst>
              <a:ext uri="{FF2B5EF4-FFF2-40B4-BE49-F238E27FC236}">
                <a16:creationId xmlns:a16="http://schemas.microsoft.com/office/drawing/2014/main" xmlns="" id="{2D7283DE-FA55-374F-91A8-D760ED15B9F8}"/>
              </a:ext>
            </a:extLst>
          </p:cNvPr>
          <p:cNvSpPr/>
          <p:nvPr/>
        </p:nvSpPr>
        <p:spPr>
          <a:xfrm>
            <a:off x="9657975" y="2147848"/>
            <a:ext cx="2332398" cy="1160553"/>
          </a:xfrm>
          <a:prstGeom prst="leftArrowCallout">
            <a:avLst>
              <a:gd name="adj1" fmla="val 15330"/>
              <a:gd name="adj2" fmla="val 17748"/>
              <a:gd name="adj3" fmla="val 25000"/>
              <a:gd name="adj4" fmla="val 7741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IDENTIFICACIÓN DE QUIENES TIENEN ESOS DERECHOS!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344308-8376-004D-A487-B1BB02A6B53F}"/>
              </a:ext>
            </a:extLst>
          </p:cNvPr>
          <p:cNvSpPr/>
          <p:nvPr/>
        </p:nvSpPr>
        <p:spPr>
          <a:xfrm>
            <a:off x="433753" y="2507202"/>
            <a:ext cx="96246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Existen</a:t>
            </a:r>
            <a:r>
              <a:rPr lang="en-US" b="1" dirty="0"/>
              <a:t> </a:t>
            </a:r>
            <a:r>
              <a:rPr lang="en-US" b="1" dirty="0" err="1"/>
              <a:t>documentos</a:t>
            </a:r>
            <a:r>
              <a:rPr lang="en-US" b="1" dirty="0"/>
              <a:t> </a:t>
            </a:r>
            <a:r>
              <a:rPr lang="en-US" b="1" dirty="0" err="1"/>
              <a:t>disponibles</a:t>
            </a:r>
            <a:r>
              <a:rPr lang="en-US" b="1" dirty="0"/>
              <a:t> que </a:t>
            </a:r>
            <a:r>
              <a:rPr lang="en-US" b="1" dirty="0" err="1"/>
              <a:t>muestran</a:t>
            </a:r>
            <a:r>
              <a:rPr lang="en-US" b="1" dirty="0"/>
              <a:t> la </a:t>
            </a:r>
            <a:r>
              <a:rPr lang="en-US" b="1" dirty="0" err="1"/>
              <a:t>identificación</a:t>
            </a:r>
            <a:r>
              <a:rPr lang="en-US" b="1" dirty="0"/>
              <a:t> y la </a:t>
            </a:r>
            <a:r>
              <a:rPr lang="en-US" b="1" dirty="0" err="1"/>
              <a:t>evaluación</a:t>
            </a:r>
            <a:r>
              <a:rPr lang="en-US" b="1" dirty="0"/>
              <a:t> de los derechos </a:t>
            </a:r>
            <a:r>
              <a:rPr lang="en-US" b="1" dirty="0" err="1"/>
              <a:t>legales</a:t>
            </a:r>
            <a:r>
              <a:rPr lang="en-US" b="1" dirty="0"/>
              <a:t>, </a:t>
            </a:r>
            <a:r>
              <a:rPr lang="en-US" b="1" dirty="0" err="1"/>
              <a:t>consuetudinarios</a:t>
            </a:r>
            <a:r>
              <a:rPr lang="en-US" b="1" dirty="0"/>
              <a:t> y de </a:t>
            </a:r>
            <a:r>
              <a:rPr lang="en-US" b="1" dirty="0" err="1"/>
              <a:t>uso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 CLPI se </a:t>
            </a:r>
            <a:r>
              <a:rPr lang="en-US" dirty="0" err="1"/>
              <a:t>obtiene</a:t>
            </a:r>
            <a:r>
              <a:rPr lang="en-US" dirty="0"/>
              <a:t>, </a:t>
            </a:r>
            <a:r>
              <a:rPr lang="en-US" dirty="0" err="1"/>
              <a:t>mediante</a:t>
            </a:r>
            <a:r>
              <a:rPr lang="en-US" dirty="0"/>
              <a:t> un </a:t>
            </a:r>
            <a:r>
              <a:rPr lang="en-US" dirty="0" err="1"/>
              <a:t>proceso</a:t>
            </a:r>
            <a:r>
              <a:rPr lang="en-US" dirty="0"/>
              <a:t> integral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pleno</a:t>
            </a:r>
            <a:r>
              <a:rPr lang="en-US" dirty="0"/>
              <a:t> </a:t>
            </a:r>
            <a:r>
              <a:rPr lang="en-US" dirty="0" err="1"/>
              <a:t>respeto</a:t>
            </a:r>
            <a:r>
              <a:rPr lang="en-US" dirty="0"/>
              <a:t> a sus derechos </a:t>
            </a:r>
            <a:r>
              <a:rPr lang="en-US" dirty="0" err="1"/>
              <a:t>legales</a:t>
            </a:r>
            <a:r>
              <a:rPr lang="en-US" dirty="0"/>
              <a:t> y </a:t>
            </a:r>
            <a:r>
              <a:rPr lang="en-US" dirty="0" err="1"/>
              <a:t>consuetudinarios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Evidencia</a:t>
            </a:r>
            <a:r>
              <a:rPr lang="en-US" dirty="0"/>
              <a:t> de que los </a:t>
            </a:r>
            <a:r>
              <a:rPr lang="en-US" b="1" dirty="0"/>
              <a:t>pueblos locales </a:t>
            </a:r>
            <a:r>
              <a:rPr lang="en-US" b="1" dirty="0" err="1"/>
              <a:t>afectados</a:t>
            </a:r>
            <a:r>
              <a:rPr lang="en-US" b="1" dirty="0"/>
              <a:t> </a:t>
            </a:r>
            <a:r>
              <a:rPr lang="en-US" dirty="0" err="1"/>
              <a:t>entienden</a:t>
            </a:r>
            <a:r>
              <a:rPr lang="en-US" dirty="0"/>
              <a:t> que </a:t>
            </a:r>
            <a:r>
              <a:rPr lang="en-US" b="1" dirty="0" err="1"/>
              <a:t>tienen</a:t>
            </a:r>
            <a:r>
              <a:rPr lang="en-US" b="1" dirty="0"/>
              <a:t> el derecho de </a:t>
            </a:r>
            <a:r>
              <a:rPr lang="en-US" b="1" dirty="0" err="1"/>
              <a:t>decir</a:t>
            </a:r>
            <a:r>
              <a:rPr lang="en-US" b="1" dirty="0"/>
              <a:t> 'no</a:t>
            </a:r>
            <a:r>
              <a:rPr lang="en-US" dirty="0"/>
              <a:t>’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consideran</a:t>
            </a:r>
            <a:r>
              <a:rPr lang="en-US" dirty="0"/>
              <a:t> las </a:t>
            </a:r>
            <a:r>
              <a:rPr lang="en-US" dirty="0" err="1"/>
              <a:t>opciones</a:t>
            </a:r>
            <a:r>
              <a:rPr lang="en-US" dirty="0"/>
              <a:t> de </a:t>
            </a:r>
            <a:r>
              <a:rPr lang="en-US" dirty="0" err="1"/>
              <a:t>aprovisionamiento</a:t>
            </a:r>
            <a:r>
              <a:rPr lang="en-US" dirty="0"/>
              <a:t> de </a:t>
            </a:r>
            <a:r>
              <a:rPr lang="en-US" dirty="0" err="1"/>
              <a:t>alimentos</a:t>
            </a:r>
            <a:r>
              <a:rPr lang="en-US" dirty="0"/>
              <a:t> y </a:t>
            </a:r>
            <a:r>
              <a:rPr lang="en-US" dirty="0" err="1"/>
              <a:t>agua</a:t>
            </a:r>
            <a:r>
              <a:rPr lang="en-US" dirty="0"/>
              <a:t>, con el fin de </a:t>
            </a:r>
            <a:r>
              <a:rPr lang="en-US" dirty="0" err="1"/>
              <a:t>garantizar</a:t>
            </a:r>
            <a:r>
              <a:rPr lang="en-US" dirty="0"/>
              <a:t> </a:t>
            </a:r>
            <a:r>
              <a:rPr lang="en-US" dirty="0" err="1"/>
              <a:t>localmente</a:t>
            </a:r>
            <a:r>
              <a:rPr lang="en-US" dirty="0"/>
              <a:t> la </a:t>
            </a:r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alimentaria</a:t>
            </a:r>
            <a:r>
              <a:rPr lang="en-US" dirty="0"/>
              <a:t> y </a:t>
            </a:r>
            <a:r>
              <a:rPr lang="en-US" dirty="0" err="1"/>
              <a:t>acceso</a:t>
            </a:r>
            <a:r>
              <a:rPr lang="en-US" dirty="0"/>
              <a:t> al </a:t>
            </a:r>
            <a:r>
              <a:rPr lang="en-US" dirty="0" err="1"/>
              <a:t>agua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Hay </a:t>
            </a:r>
            <a:r>
              <a:rPr lang="en-US" dirty="0" err="1"/>
              <a:t>evidencia</a:t>
            </a:r>
            <a:r>
              <a:rPr lang="en-US" dirty="0"/>
              <a:t> de que las </a:t>
            </a:r>
            <a:r>
              <a:rPr lang="en-US" b="1" dirty="0" err="1"/>
              <a:t>comunidades</a:t>
            </a:r>
            <a:r>
              <a:rPr lang="en-US" b="1" dirty="0"/>
              <a:t> </a:t>
            </a:r>
            <a:r>
              <a:rPr lang="en-US" b="1" dirty="0" err="1"/>
              <a:t>afectadas</a:t>
            </a:r>
            <a:r>
              <a:rPr lang="en-US" b="1" dirty="0"/>
              <a:t> y los </a:t>
            </a:r>
            <a:r>
              <a:rPr lang="en-US" b="1" dirty="0" err="1"/>
              <a:t>titulares</a:t>
            </a:r>
            <a:r>
              <a:rPr lang="en-US" b="1" dirty="0"/>
              <a:t> de derechos </a:t>
            </a:r>
            <a:r>
              <a:rPr lang="en-US" b="1" dirty="0" err="1"/>
              <a:t>han</a:t>
            </a:r>
            <a:r>
              <a:rPr lang="en-US" b="1" dirty="0"/>
              <a:t> </a:t>
            </a:r>
            <a:r>
              <a:rPr lang="en-US" b="1" dirty="0" err="1"/>
              <a:t>tenido</a:t>
            </a:r>
            <a:r>
              <a:rPr lang="en-US" b="1" dirty="0"/>
              <a:t> </a:t>
            </a:r>
            <a:r>
              <a:rPr lang="en-US" b="1" dirty="0" err="1"/>
              <a:t>acceso</a:t>
            </a:r>
            <a:r>
              <a:rPr lang="en-US" b="1" dirty="0"/>
              <a:t> a </a:t>
            </a:r>
            <a:r>
              <a:rPr lang="en-US" b="1" dirty="0" err="1"/>
              <a:t>información</a:t>
            </a:r>
            <a:r>
              <a:rPr lang="en-US" b="1" dirty="0"/>
              <a:t> y </a:t>
            </a:r>
            <a:r>
              <a:rPr lang="en-US" b="1" dirty="0" err="1"/>
              <a:t>asesoramiento</a:t>
            </a:r>
            <a:r>
              <a:rPr lang="en-US" b="1" dirty="0"/>
              <a:t> </a:t>
            </a:r>
            <a:r>
              <a:rPr lang="en-US" b="1" dirty="0" err="1"/>
              <a:t>independientes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13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-9155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4 </a:t>
            </a:r>
            <a:r>
              <a:rPr lang="es-ES_tradnl" sz="2400" b="1" dirty="0">
                <a:solidFill>
                  <a:schemeClr val="bg1"/>
                </a:solidFill>
              </a:rPr>
              <a:t>Respeto a la comunidad y los derechos humanos y prestación de beneficios 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433753" y="1501517"/>
            <a:ext cx="115993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4.6 </a:t>
            </a:r>
            <a:r>
              <a:rPr lang="en-US" b="1" dirty="0" err="1"/>
              <a:t>Cualquier</a:t>
            </a:r>
            <a:r>
              <a:rPr lang="en-US" b="1" dirty="0"/>
              <a:t> </a:t>
            </a:r>
            <a:r>
              <a:rPr lang="en-US" b="1" dirty="0" err="1"/>
              <a:t>negociación</a:t>
            </a:r>
            <a:r>
              <a:rPr lang="en-US" b="1" dirty="0"/>
              <a:t> </a:t>
            </a:r>
            <a:r>
              <a:rPr lang="en-US" b="1" dirty="0" err="1"/>
              <a:t>relacionada</a:t>
            </a:r>
            <a:r>
              <a:rPr lang="en-US" b="1" dirty="0"/>
              <a:t> con la </a:t>
            </a:r>
            <a:r>
              <a:rPr lang="en-US" b="1" u="sng" dirty="0" err="1"/>
              <a:t>compensación</a:t>
            </a:r>
            <a:r>
              <a:rPr lang="en-US" b="1" u="sng" dirty="0"/>
              <a:t> por </a:t>
            </a:r>
            <a:r>
              <a:rPr lang="en-US" b="1" u="sng" dirty="0" err="1"/>
              <a:t>pérdida</a:t>
            </a:r>
            <a:r>
              <a:rPr lang="en-US" b="1" u="sng" dirty="0"/>
              <a:t> de derechos </a:t>
            </a:r>
            <a:r>
              <a:rPr lang="en-US" b="1" dirty="0" err="1"/>
              <a:t>legales</a:t>
            </a:r>
            <a:r>
              <a:rPr lang="en-US" b="1" dirty="0"/>
              <a:t>, </a:t>
            </a:r>
            <a:r>
              <a:rPr lang="en-US" b="1" dirty="0" err="1"/>
              <a:t>consuetudinarios</a:t>
            </a:r>
            <a:r>
              <a:rPr lang="en-US" b="1" dirty="0"/>
              <a:t> o de </a:t>
            </a:r>
            <a:r>
              <a:rPr lang="en-US" b="1" dirty="0" err="1"/>
              <a:t>uso</a:t>
            </a:r>
            <a:r>
              <a:rPr lang="en-US" b="1" dirty="0"/>
              <a:t> se </a:t>
            </a:r>
            <a:r>
              <a:rPr lang="en-US" b="1" dirty="0" err="1"/>
              <a:t>maneja</a:t>
            </a:r>
            <a:r>
              <a:rPr lang="en-US" b="1" dirty="0"/>
              <a:t> </a:t>
            </a:r>
            <a:r>
              <a:rPr lang="en-US" b="1" dirty="0" err="1"/>
              <a:t>mediante</a:t>
            </a:r>
            <a:r>
              <a:rPr lang="en-US" b="1" dirty="0"/>
              <a:t> un </a:t>
            </a: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b="1" dirty="0" err="1"/>
              <a:t>documentado</a:t>
            </a:r>
            <a:r>
              <a:rPr lang="en-US" b="1" dirty="0"/>
              <a:t> </a:t>
            </a:r>
            <a:r>
              <a:rPr lang="en-US" dirty="0"/>
              <a:t>que </a:t>
            </a:r>
            <a:r>
              <a:rPr lang="en-US" dirty="0" err="1"/>
              <a:t>permite</a:t>
            </a:r>
            <a:r>
              <a:rPr lang="en-US" dirty="0"/>
              <a:t> a pueblos </a:t>
            </a:r>
            <a:r>
              <a:rPr lang="en-US" dirty="0" err="1"/>
              <a:t>indígenas</a:t>
            </a:r>
            <a:r>
              <a:rPr lang="en-US" dirty="0"/>
              <a:t>, </a:t>
            </a:r>
            <a:r>
              <a:rPr lang="en-US" dirty="0" err="1"/>
              <a:t>comunidades</a:t>
            </a:r>
            <a:r>
              <a:rPr lang="en-US" dirty="0"/>
              <a:t> locales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interesadas</a:t>
            </a:r>
            <a:r>
              <a:rPr lang="en-US" dirty="0"/>
              <a:t>, </a:t>
            </a:r>
            <a:r>
              <a:rPr lang="en-US" dirty="0" err="1"/>
              <a:t>expresar</a:t>
            </a:r>
            <a:r>
              <a:rPr lang="en-US" dirty="0"/>
              <a:t> sus </a:t>
            </a:r>
            <a:r>
              <a:rPr lang="en-US" dirty="0" err="1"/>
              <a:t>opiniones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sus </a:t>
            </a:r>
            <a:r>
              <a:rPr lang="en-US" dirty="0" err="1"/>
              <a:t>propias</a:t>
            </a:r>
            <a:r>
              <a:rPr lang="en-US" dirty="0"/>
              <a:t>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representativas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4.7 </a:t>
            </a:r>
            <a:r>
              <a:rPr lang="en-US" b="1" dirty="0" err="1"/>
              <a:t>Donde</a:t>
            </a:r>
            <a:r>
              <a:rPr lang="en-US" b="1" dirty="0"/>
              <a:t> se </a:t>
            </a:r>
            <a:r>
              <a:rPr lang="en-US" b="1" dirty="0" err="1"/>
              <a:t>puede</a:t>
            </a:r>
            <a:r>
              <a:rPr lang="en-US" b="1" dirty="0"/>
              <a:t> </a:t>
            </a:r>
            <a:r>
              <a:rPr lang="en-US" b="1" dirty="0" err="1"/>
              <a:t>demostrar</a:t>
            </a:r>
            <a:r>
              <a:rPr lang="en-US" b="1" dirty="0"/>
              <a:t> que los pueblos locales </a:t>
            </a:r>
            <a:r>
              <a:rPr lang="en-US" b="1" dirty="0" err="1"/>
              <a:t>tienen</a:t>
            </a:r>
            <a:r>
              <a:rPr lang="en-US" b="1" dirty="0"/>
              <a:t> derechos </a:t>
            </a:r>
            <a:r>
              <a:rPr lang="en-US" b="1" dirty="0" err="1"/>
              <a:t>legales</a:t>
            </a:r>
            <a:r>
              <a:rPr lang="en-US" b="1" dirty="0"/>
              <a:t>, </a:t>
            </a:r>
            <a:r>
              <a:rPr lang="en-US" b="1" dirty="0" err="1"/>
              <a:t>consuetudinarios</a:t>
            </a:r>
            <a:r>
              <a:rPr lang="en-US" b="1" dirty="0"/>
              <a:t> o de </a:t>
            </a:r>
            <a:r>
              <a:rPr lang="en-US" b="1" dirty="0" err="1"/>
              <a:t>uso</a:t>
            </a:r>
            <a:r>
              <a:rPr lang="en-US" b="1" dirty="0"/>
              <a:t>, </a:t>
            </a:r>
            <a:r>
              <a:rPr lang="en-US" b="1" dirty="0" err="1"/>
              <a:t>estos</a:t>
            </a:r>
            <a:r>
              <a:rPr lang="en-US" b="1" dirty="0"/>
              <a:t> son </a:t>
            </a:r>
            <a:r>
              <a:rPr lang="en-US" b="1" u="sng" dirty="0" err="1"/>
              <a:t>compensados</a:t>
            </a:r>
            <a:r>
              <a:rPr lang="en-US" b="1" u="sng" dirty="0"/>
              <a:t> por </a:t>
            </a:r>
            <a:r>
              <a:rPr lang="en-US" b="1" u="sng" dirty="0" err="1"/>
              <a:t>cualquier</a:t>
            </a:r>
            <a:r>
              <a:rPr lang="en-US" b="1" u="sng" dirty="0"/>
              <a:t> </a:t>
            </a:r>
            <a:r>
              <a:rPr lang="en-US" b="1" u="sng" dirty="0" err="1"/>
              <a:t>adquisición</a:t>
            </a:r>
            <a:r>
              <a:rPr lang="en-US" b="1" u="sng" dirty="0"/>
              <a:t> de tierras </a:t>
            </a:r>
            <a:r>
              <a:rPr lang="en-US" b="1" u="sng" dirty="0" err="1"/>
              <a:t>acordada</a:t>
            </a:r>
            <a:r>
              <a:rPr lang="en-US" b="1" u="sng" dirty="0"/>
              <a:t> y la </a:t>
            </a:r>
            <a:r>
              <a:rPr lang="en-US" b="1" u="sng" dirty="0" err="1"/>
              <a:t>renuncia</a:t>
            </a:r>
            <a:r>
              <a:rPr lang="en-US" b="1" u="sng" dirty="0"/>
              <a:t> de sus derechos</a:t>
            </a:r>
            <a:r>
              <a:rPr lang="en-US" b="1" dirty="0"/>
              <a:t>, </a:t>
            </a:r>
            <a:r>
              <a:rPr lang="en-US" dirty="0" err="1"/>
              <a:t>sujeto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CLPI y a </a:t>
            </a:r>
            <a:r>
              <a:rPr lang="en-US" dirty="0" err="1"/>
              <a:t>acuerdos</a:t>
            </a:r>
            <a:r>
              <a:rPr lang="en-US" dirty="0"/>
              <a:t> </a:t>
            </a:r>
            <a:r>
              <a:rPr lang="en-US" dirty="0" err="1"/>
              <a:t>negociados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4.8 Se </a:t>
            </a:r>
            <a:r>
              <a:rPr lang="en-US" b="1" dirty="0" err="1"/>
              <a:t>demuestra</a:t>
            </a:r>
            <a:r>
              <a:rPr lang="en-US" b="1" dirty="0"/>
              <a:t> el derecho al </a:t>
            </a:r>
            <a:r>
              <a:rPr lang="en-US" b="1" dirty="0" err="1"/>
              <a:t>uso</a:t>
            </a:r>
            <a:r>
              <a:rPr lang="en-US" b="1" dirty="0"/>
              <a:t> de la tierra, y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u="sng" dirty="0"/>
              <a:t>no </a:t>
            </a:r>
            <a:r>
              <a:rPr lang="en-US" b="1" u="sng" dirty="0" err="1"/>
              <a:t>está</a:t>
            </a:r>
            <a:r>
              <a:rPr lang="en-US" b="1" u="sng" dirty="0"/>
              <a:t> </a:t>
            </a:r>
            <a:r>
              <a:rPr lang="en-US" b="1" u="sng" dirty="0" err="1"/>
              <a:t>legítimamente</a:t>
            </a:r>
            <a:r>
              <a:rPr lang="en-US" b="1" u="sng" dirty="0"/>
              <a:t> </a:t>
            </a:r>
            <a:r>
              <a:rPr lang="en-US" b="1" u="sng" dirty="0" err="1"/>
              <a:t>impugnado</a:t>
            </a:r>
            <a:r>
              <a:rPr lang="en-US" b="1" u="sng" dirty="0"/>
              <a:t> por </a:t>
            </a:r>
            <a:r>
              <a:rPr lang="en-US" b="1" u="sng" dirty="0" err="1"/>
              <a:t>comunidades</a:t>
            </a:r>
            <a:r>
              <a:rPr lang="en-US" b="1" u="sng" dirty="0"/>
              <a:t> locales</a:t>
            </a:r>
            <a:r>
              <a:rPr lang="en-US" b="1" dirty="0"/>
              <a:t> que </a:t>
            </a:r>
            <a:r>
              <a:rPr lang="en-US" b="1" dirty="0" err="1"/>
              <a:t>pueden</a:t>
            </a:r>
            <a:r>
              <a:rPr lang="en-US" b="1" dirty="0"/>
              <a:t> </a:t>
            </a:r>
            <a:r>
              <a:rPr lang="en-US" b="1" dirty="0" err="1"/>
              <a:t>demostrar</a:t>
            </a:r>
            <a:r>
              <a:rPr lang="en-US" b="1" dirty="0"/>
              <a:t> que </a:t>
            </a:r>
            <a:r>
              <a:rPr lang="en-US" b="1" dirty="0" err="1"/>
              <a:t>tienen</a:t>
            </a:r>
            <a:r>
              <a:rPr lang="en-US" b="1" dirty="0"/>
              <a:t> derechos </a:t>
            </a:r>
            <a:r>
              <a:rPr lang="en-US" b="1" dirty="0" err="1"/>
              <a:t>legales</a:t>
            </a:r>
            <a:r>
              <a:rPr lang="en-US" b="1" dirty="0"/>
              <a:t> </a:t>
            </a:r>
            <a:r>
              <a:rPr lang="en-US" b="1" dirty="0" err="1"/>
              <a:t>consuetudinarios</a:t>
            </a:r>
            <a:r>
              <a:rPr lang="en-US" b="1" dirty="0"/>
              <a:t> o de </a:t>
            </a:r>
            <a:r>
              <a:rPr lang="en-US" b="1" dirty="0" err="1"/>
              <a:t>uso</a:t>
            </a:r>
            <a:endParaRPr lang="en-US" b="1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disputas</a:t>
            </a:r>
            <a:r>
              <a:rPr lang="en-US" dirty="0"/>
              <a:t>, </a:t>
            </a:r>
            <a:r>
              <a:rPr lang="en-US" b="1" dirty="0"/>
              <a:t>se dispone de </a:t>
            </a:r>
            <a:r>
              <a:rPr lang="en-US" b="1" dirty="0" err="1"/>
              <a:t>pruebas</a:t>
            </a:r>
            <a:r>
              <a:rPr lang="en-US" b="1" dirty="0"/>
              <a:t> de la </a:t>
            </a:r>
            <a:r>
              <a:rPr lang="en-US" b="1" dirty="0" err="1"/>
              <a:t>adquisición</a:t>
            </a:r>
            <a:r>
              <a:rPr lang="en-US" b="1" dirty="0"/>
              <a:t> legal del </a:t>
            </a:r>
            <a:r>
              <a:rPr lang="en-US" b="1" dirty="0" err="1"/>
              <a:t>título</a:t>
            </a:r>
            <a:r>
              <a:rPr lang="en-US" b="1" dirty="0"/>
              <a:t> de </a:t>
            </a:r>
            <a:r>
              <a:rPr lang="en-US" b="1" dirty="0" err="1"/>
              <a:t>propiedad</a:t>
            </a:r>
            <a:r>
              <a:rPr lang="en-US" b="1" dirty="0"/>
              <a:t> </a:t>
            </a:r>
            <a:r>
              <a:rPr lang="en-US" dirty="0"/>
              <a:t>y </a:t>
            </a:r>
            <a:r>
              <a:rPr lang="en-US" dirty="0" err="1"/>
              <a:t>evidencia</a:t>
            </a:r>
            <a:r>
              <a:rPr lang="en-US" dirty="0"/>
              <a:t> de que se ha </a:t>
            </a:r>
            <a:r>
              <a:rPr lang="en-US" dirty="0" err="1"/>
              <a:t>hecho</a:t>
            </a:r>
            <a:r>
              <a:rPr lang="en-US" dirty="0"/>
              <a:t> una </a:t>
            </a:r>
            <a:r>
              <a:rPr lang="en-US" dirty="0" err="1"/>
              <a:t>compensación</a:t>
            </a:r>
            <a:r>
              <a:rPr lang="en-US" dirty="0"/>
              <a:t>, </a:t>
            </a:r>
            <a:r>
              <a:rPr lang="en-US" dirty="0" err="1"/>
              <a:t>mutuamente</a:t>
            </a:r>
            <a:r>
              <a:rPr lang="en-US" dirty="0"/>
              <a:t> </a:t>
            </a:r>
            <a:r>
              <a:rPr lang="en-US" dirty="0" err="1"/>
              <a:t>acordada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un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documentado</a:t>
            </a:r>
            <a:r>
              <a:rPr lang="en-US" dirty="0"/>
              <a:t> de CLPI.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hay </a:t>
            </a:r>
            <a:r>
              <a:rPr lang="en-US" b="1" dirty="0" err="1"/>
              <a:t>conflictos</a:t>
            </a:r>
            <a:r>
              <a:rPr lang="en-US" b="1" dirty="0"/>
              <a:t> de tierras </a:t>
            </a:r>
            <a:r>
              <a:rPr lang="en-US" b="1" dirty="0" err="1"/>
              <a:t>en</a:t>
            </a:r>
            <a:r>
              <a:rPr lang="en-US" b="1" dirty="0"/>
              <a:t> el </a:t>
            </a:r>
            <a:r>
              <a:rPr lang="en-US" b="1" dirty="0" err="1"/>
              <a:t>área</a:t>
            </a:r>
            <a:r>
              <a:rPr lang="en-US" b="1" dirty="0"/>
              <a:t> de la </a:t>
            </a:r>
            <a:r>
              <a:rPr lang="en-US" b="1" dirty="0" err="1"/>
              <a:t>unidad</a:t>
            </a:r>
            <a:r>
              <a:rPr lang="en-US" b="1" dirty="0"/>
              <a:t> de </a:t>
            </a:r>
            <a:r>
              <a:rPr lang="en-US" b="1" dirty="0" err="1"/>
              <a:t>certificación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Reclamaciones</a:t>
            </a:r>
            <a:r>
              <a:rPr lang="en-US" b="1" dirty="0"/>
              <a:t> </a:t>
            </a:r>
            <a:r>
              <a:rPr lang="en-US" b="1" dirty="0" err="1"/>
              <a:t>históricas</a:t>
            </a:r>
            <a:r>
              <a:rPr lang="en-US" b="1" dirty="0"/>
              <a:t> por </a:t>
            </a:r>
            <a:r>
              <a:rPr lang="en-US" b="1" dirty="0" err="1"/>
              <a:t>desposesión</a:t>
            </a:r>
            <a:r>
              <a:rPr lang="en-US" b="1" dirty="0"/>
              <a:t> o </a:t>
            </a:r>
            <a:r>
              <a:rPr lang="en-US" b="1" dirty="0" err="1"/>
              <a:t>abandono</a:t>
            </a:r>
            <a:r>
              <a:rPr lang="en-US" b="1" dirty="0"/>
              <a:t> </a:t>
            </a:r>
            <a:r>
              <a:rPr lang="en-US" b="1" dirty="0" err="1"/>
              <a:t>forzoso</a:t>
            </a:r>
            <a:r>
              <a:rPr lang="en-US" b="1" dirty="0"/>
              <a:t> de </a:t>
            </a:r>
            <a:r>
              <a:rPr lang="en-US" b="1" dirty="0" err="1"/>
              <a:t>usuario</a:t>
            </a:r>
            <a:r>
              <a:rPr lang="en-US" b="1" dirty="0"/>
              <a:t> </a:t>
            </a:r>
            <a:r>
              <a:rPr lang="en-US" b="1" dirty="0" err="1"/>
              <a:t>previos</a:t>
            </a:r>
            <a:r>
              <a:rPr lang="en-US" dirty="0"/>
              <a:t> a las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actuales</a:t>
            </a:r>
            <a:r>
              <a:rPr lang="en-US" dirty="0"/>
              <a:t> se </a:t>
            </a:r>
            <a:r>
              <a:rPr lang="en-US" dirty="0" err="1"/>
              <a:t>resolverán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conflicto</a:t>
            </a:r>
            <a:r>
              <a:rPr lang="en-US" dirty="0"/>
              <a:t> o </a:t>
            </a:r>
            <a:r>
              <a:rPr lang="en-US" dirty="0" err="1"/>
              <a:t>disputa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tierra, la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disputa</a:t>
            </a:r>
            <a:r>
              <a:rPr lang="en-US" dirty="0"/>
              <a:t> debe ser </a:t>
            </a:r>
            <a:r>
              <a:rPr lang="en-US" b="1" dirty="0" err="1"/>
              <a:t>mapeada</a:t>
            </a:r>
            <a:r>
              <a:rPr lang="en-US" b="1" dirty="0"/>
              <a:t> de forma </a:t>
            </a:r>
            <a:r>
              <a:rPr lang="en-US" b="1" dirty="0" err="1"/>
              <a:t>participativa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25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-9155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5 </a:t>
            </a:r>
            <a:r>
              <a:rPr lang="es-ES_tradnl" sz="2400" b="1" dirty="0">
                <a:solidFill>
                  <a:schemeClr val="bg1"/>
                </a:solidFill>
              </a:rPr>
              <a:t>Apoyo a la inclusión de pequeños productores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354323" y="1524523"/>
            <a:ext cx="11599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5.1 </a:t>
            </a:r>
            <a:r>
              <a:rPr lang="en-US" dirty="0"/>
              <a:t>La </a:t>
            </a:r>
            <a:r>
              <a:rPr lang="en-US" dirty="0" err="1"/>
              <a:t>unidad</a:t>
            </a:r>
            <a:r>
              <a:rPr lang="en-US" dirty="0"/>
              <a:t> de </a:t>
            </a:r>
            <a:r>
              <a:rPr lang="en-US" dirty="0" err="1"/>
              <a:t>certificación</a:t>
            </a:r>
            <a:r>
              <a:rPr lang="en-US" u="sng" dirty="0"/>
              <a:t> </a:t>
            </a:r>
            <a:r>
              <a:rPr lang="en-US" b="1" u="sng" dirty="0" err="1"/>
              <a:t>trata</a:t>
            </a:r>
            <a:r>
              <a:rPr lang="en-US" b="1" u="sng" dirty="0"/>
              <a:t> de </a:t>
            </a:r>
            <a:r>
              <a:rPr lang="en-US" b="1" u="sng" dirty="0" err="1"/>
              <a:t>manera</a:t>
            </a:r>
            <a:r>
              <a:rPr lang="en-US" b="1" u="sng" dirty="0"/>
              <a:t> </a:t>
            </a:r>
            <a:r>
              <a:rPr lang="en-US" b="1" u="sng" dirty="0" err="1"/>
              <a:t>justa</a:t>
            </a:r>
            <a:r>
              <a:rPr lang="en-US" b="1" u="sng" dirty="0"/>
              <a:t> y </a:t>
            </a:r>
            <a:r>
              <a:rPr lang="en-US" b="1" u="sng" dirty="0" err="1"/>
              <a:t>transparente</a:t>
            </a:r>
            <a:r>
              <a:rPr lang="en-US" b="1" u="sng" dirty="0"/>
              <a:t> con </a:t>
            </a:r>
            <a:r>
              <a:rPr lang="en-US" b="1" u="sng" dirty="0" err="1"/>
              <a:t>todos</a:t>
            </a:r>
            <a:r>
              <a:rPr lang="en-US" b="1" u="sng" dirty="0"/>
              <a:t> los </a:t>
            </a:r>
            <a:r>
              <a:rPr lang="en-US" b="1" u="sng" dirty="0" err="1"/>
              <a:t>pequeños</a:t>
            </a:r>
            <a:r>
              <a:rPr lang="en-US" b="1" u="sng" dirty="0"/>
              <a:t> </a:t>
            </a:r>
            <a:r>
              <a:rPr lang="en-US" b="1" u="sng" dirty="0" err="1"/>
              <a:t>productores</a:t>
            </a:r>
            <a:r>
              <a:rPr lang="en-US" b="1" u="sng" dirty="0"/>
              <a:t> (</a:t>
            </a:r>
            <a:r>
              <a:rPr lang="en-US" b="1" u="sng" dirty="0" err="1"/>
              <a:t>Independientes</a:t>
            </a:r>
            <a:r>
              <a:rPr lang="en-US" b="1" u="sng" dirty="0"/>
              <a:t> y de Sistema</a:t>
            </a:r>
            <a:r>
              <a:rPr lang="en-US" b="1" dirty="0"/>
              <a:t>) </a:t>
            </a:r>
            <a:r>
              <a:rPr lang="en-US" dirty="0"/>
              <a:t>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locales.</a:t>
            </a:r>
          </a:p>
          <a:p>
            <a:endParaRPr lang="en-US" dirty="0"/>
          </a:p>
          <a:p>
            <a:r>
              <a:rPr lang="en-US" b="1" dirty="0"/>
              <a:t>5.2 La </a:t>
            </a:r>
            <a:r>
              <a:rPr lang="en-US" b="1" dirty="0" err="1"/>
              <a:t>unidad</a:t>
            </a:r>
            <a:r>
              <a:rPr lang="en-US" b="1" dirty="0"/>
              <a:t> de </a:t>
            </a:r>
            <a:r>
              <a:rPr lang="en-US" b="1" dirty="0" err="1"/>
              <a:t>certificación</a:t>
            </a:r>
            <a:r>
              <a:rPr lang="en-US" b="1" dirty="0"/>
              <a:t> </a:t>
            </a:r>
            <a:r>
              <a:rPr lang="en-US" b="1" u="sng" dirty="0" err="1"/>
              <a:t>apoya</a:t>
            </a:r>
            <a:r>
              <a:rPr lang="en-US" b="1" u="sng" dirty="0"/>
              <a:t> la </a:t>
            </a:r>
            <a:r>
              <a:rPr lang="en-US" b="1" u="sng" dirty="0" err="1"/>
              <a:t>mejora</a:t>
            </a:r>
            <a:r>
              <a:rPr lang="en-US" b="1" u="sng" dirty="0"/>
              <a:t> de los </a:t>
            </a:r>
            <a:r>
              <a:rPr lang="en-US" b="1" u="sng" dirty="0" err="1"/>
              <a:t>medios</a:t>
            </a:r>
            <a:r>
              <a:rPr lang="en-US" b="1" u="sng" dirty="0"/>
              <a:t> de </a:t>
            </a:r>
            <a:r>
              <a:rPr lang="en-US" b="1" u="sng" dirty="0" err="1"/>
              <a:t>vida</a:t>
            </a:r>
            <a:r>
              <a:rPr lang="en-US" b="1" u="sng" dirty="0"/>
              <a:t> de los </a:t>
            </a:r>
            <a:r>
              <a:rPr lang="en-US" b="1" u="sng" dirty="0" err="1"/>
              <a:t>pequeños</a:t>
            </a:r>
            <a:r>
              <a:rPr lang="en-US" b="1" u="sng" dirty="0"/>
              <a:t> </a:t>
            </a:r>
            <a:r>
              <a:rPr lang="en-US" b="1" u="sng" dirty="0" err="1"/>
              <a:t>productores</a:t>
            </a:r>
            <a:r>
              <a:rPr lang="en-US" b="1" u="sng" dirty="0"/>
              <a:t> </a:t>
            </a:r>
            <a:r>
              <a:rPr lang="en-US" dirty="0"/>
              <a:t>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inclusión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cadenas</a:t>
            </a:r>
            <a:r>
              <a:rPr lang="en-US" dirty="0"/>
              <a:t> de valor del </a:t>
            </a:r>
            <a:r>
              <a:rPr lang="en-US" dirty="0" err="1"/>
              <a:t>aceite</a:t>
            </a:r>
            <a:r>
              <a:rPr lang="en-US" dirty="0"/>
              <a:t> de </a:t>
            </a:r>
            <a:r>
              <a:rPr lang="en-US" dirty="0" err="1"/>
              <a:t>palma</a:t>
            </a:r>
            <a:r>
              <a:rPr lang="en-US" dirty="0"/>
              <a:t> </a:t>
            </a:r>
            <a:r>
              <a:rPr lang="en-US" dirty="0" err="1"/>
              <a:t>sostenible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65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6: </a:t>
            </a:r>
            <a:r>
              <a:rPr lang="en-US" sz="2800" b="1" dirty="0" err="1">
                <a:solidFill>
                  <a:schemeClr val="bg1"/>
                </a:solidFill>
              </a:rPr>
              <a:t>Respeto</a:t>
            </a:r>
            <a:r>
              <a:rPr lang="en-US" sz="2800" b="1" dirty="0">
                <a:solidFill>
                  <a:schemeClr val="bg1"/>
                </a:solidFill>
              </a:rPr>
              <a:t> a los derechos y </a:t>
            </a:r>
            <a:r>
              <a:rPr lang="en-US" sz="2800" b="1" dirty="0" err="1">
                <a:solidFill>
                  <a:schemeClr val="bg1"/>
                </a:solidFill>
              </a:rPr>
              <a:t>condiciones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laborales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354324" y="1725871"/>
            <a:ext cx="1096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6.1 </a:t>
            </a:r>
            <a:r>
              <a:rPr lang="en-US" dirty="0"/>
              <a:t>Se </a:t>
            </a:r>
            <a:r>
              <a:rPr lang="en-US" dirty="0" err="1"/>
              <a:t>prohíbe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forma de </a:t>
            </a:r>
            <a:r>
              <a:rPr lang="en-US" b="1" dirty="0" err="1"/>
              <a:t>discriminación</a:t>
            </a:r>
            <a:r>
              <a:rPr lang="en-US" b="1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trabajo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6.2 La </a:t>
            </a:r>
            <a:r>
              <a:rPr lang="en-US" b="1" dirty="0" err="1"/>
              <a:t>remuneración</a:t>
            </a:r>
            <a:r>
              <a:rPr lang="en-US" b="1" dirty="0"/>
              <a:t> y las </a:t>
            </a:r>
            <a:r>
              <a:rPr lang="en-US" b="1" dirty="0" err="1"/>
              <a:t>condiciones</a:t>
            </a:r>
            <a:r>
              <a:rPr lang="en-US" b="1" dirty="0"/>
              <a:t> </a:t>
            </a:r>
            <a:r>
              <a:rPr lang="en-US" b="1" dirty="0" err="1"/>
              <a:t>laborales</a:t>
            </a:r>
            <a:r>
              <a:rPr lang="en-US" b="1" dirty="0"/>
              <a:t> del personal, los </a:t>
            </a:r>
            <a:r>
              <a:rPr lang="en-US" b="1" dirty="0" err="1"/>
              <a:t>trabajadores</a:t>
            </a:r>
            <a:r>
              <a:rPr lang="en-US" b="1" dirty="0"/>
              <a:t> y los </a:t>
            </a:r>
            <a:r>
              <a:rPr lang="en-US" b="1" dirty="0" err="1"/>
              <a:t>trabajadores</a:t>
            </a:r>
            <a:r>
              <a:rPr lang="en-US" b="1" dirty="0"/>
              <a:t> de los </a:t>
            </a:r>
            <a:r>
              <a:rPr lang="en-US" b="1" dirty="0" err="1"/>
              <a:t>contratistas</a:t>
            </a:r>
            <a:r>
              <a:rPr lang="en-US" b="1" dirty="0"/>
              <a:t> </a:t>
            </a:r>
            <a:r>
              <a:rPr lang="en-US" b="1" dirty="0" err="1"/>
              <a:t>cumplen</a:t>
            </a:r>
            <a:r>
              <a:rPr lang="en-US" b="1" dirty="0"/>
              <a:t> </a:t>
            </a:r>
            <a:r>
              <a:rPr lang="en-US" b="1" dirty="0" err="1"/>
              <a:t>siempre</a:t>
            </a:r>
            <a:r>
              <a:rPr lang="en-US" b="1" dirty="0"/>
              <a:t>, por lo </a:t>
            </a:r>
            <a:r>
              <a:rPr lang="en-US" b="1" dirty="0" err="1"/>
              <a:t>menos</a:t>
            </a:r>
            <a:r>
              <a:rPr lang="en-US" b="1" dirty="0"/>
              <a:t>, los </a:t>
            </a:r>
            <a:r>
              <a:rPr lang="en-US" b="1" dirty="0" err="1"/>
              <a:t>estándares</a:t>
            </a:r>
            <a:r>
              <a:rPr lang="en-US" b="1" dirty="0"/>
              <a:t> </a:t>
            </a:r>
            <a:r>
              <a:rPr lang="en-US" b="1" dirty="0" err="1"/>
              <a:t>mínimos</a:t>
            </a:r>
            <a:r>
              <a:rPr lang="en-US" b="1" dirty="0"/>
              <a:t> </a:t>
            </a:r>
            <a:r>
              <a:rPr lang="en-US" b="1" dirty="0" err="1"/>
              <a:t>legales</a:t>
            </a:r>
            <a:r>
              <a:rPr lang="en-US" b="1" dirty="0"/>
              <a:t> o del sector y son </a:t>
            </a:r>
            <a:r>
              <a:rPr lang="en-US" b="1" dirty="0" err="1"/>
              <a:t>suficientes</a:t>
            </a:r>
            <a:r>
              <a:rPr lang="en-US" b="1" dirty="0"/>
              <a:t> para </a:t>
            </a:r>
            <a:r>
              <a:rPr lang="en-US" b="1" dirty="0" err="1"/>
              <a:t>proporcionar</a:t>
            </a:r>
            <a:r>
              <a:rPr lang="en-US" b="1" dirty="0"/>
              <a:t> un </a:t>
            </a:r>
            <a:r>
              <a:rPr lang="en-US" b="1" dirty="0" err="1"/>
              <a:t>salario</a:t>
            </a:r>
            <a:r>
              <a:rPr lang="en-US" b="1" dirty="0"/>
              <a:t> </a:t>
            </a:r>
            <a:r>
              <a:rPr lang="en-US" b="1" dirty="0" err="1"/>
              <a:t>digno</a:t>
            </a:r>
            <a:r>
              <a:rPr lang="en-US" b="1" dirty="0"/>
              <a:t> (SD).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4"/>
              </a:rPr>
              <a:t>Guia para la estimación del salario digno</a:t>
            </a:r>
          </a:p>
          <a:p>
            <a:pPr algn="ctr"/>
            <a:r>
              <a:rPr lang="en-US" dirty="0">
                <a:hlinkClick r:id="rId4"/>
              </a:rPr>
              <a:t>file:///Users/katherin/Downloads/Factsheet%20on%20DECENT%20LIVING%20WAGE%20-%20Spanish%20(to%20print).pdf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8C5872-C30A-1946-80B2-21FAE417849D}"/>
              </a:ext>
            </a:extLst>
          </p:cNvPr>
          <p:cNvSpPr/>
          <p:nvPr/>
        </p:nvSpPr>
        <p:spPr>
          <a:xfrm>
            <a:off x="423430" y="4407625"/>
            <a:ext cx="111155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es-EC" b="1" dirty="0"/>
              <a:t>6.3 </a:t>
            </a:r>
            <a:r>
              <a:rPr lang="es-EC" altLang="es-EC" dirty="0"/>
              <a:t>La unidad de certificación respeta los derechos de todo el personal para crear y afiliarse a los sindicatos de su elección y a la negociación colectiva. </a:t>
            </a:r>
          </a:p>
          <a:p>
            <a:endParaRPr lang="es-EC" altLang="es-EC" dirty="0"/>
          </a:p>
          <a:p>
            <a:r>
              <a:rPr lang="es-EC" altLang="es-EC" b="1" dirty="0"/>
              <a:t>6.4 No se emplea ni se explota a los niños</a:t>
            </a:r>
            <a:r>
              <a:rPr lang="es-EC" altLang="es-EC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s-ES" b="1" u="sng" dirty="0">
                <a:solidFill>
                  <a:sysClr val="windowText" lastClr="000000"/>
                </a:solidFill>
              </a:rPr>
              <a:t>Política oficial para la protección de los niños.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ysClr val="windowText" lastClr="000000"/>
                </a:solidFill>
              </a:rPr>
              <a:t>Se cumplen los requerimientos de la </a:t>
            </a:r>
            <a:r>
              <a:rPr lang="es-ES" altLang="es-ES" b="1" u="sng" dirty="0">
                <a:solidFill>
                  <a:sysClr val="windowText" lastClr="000000"/>
                </a:solidFill>
              </a:rPr>
              <a:t>edad mínima. </a:t>
            </a:r>
            <a:endParaRPr lang="es-ES" altLang="es-ES" dirty="0">
              <a:solidFill>
                <a:sysClr val="windowText" lastClr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solidFill>
                  <a:sysClr val="windowText" lastClr="000000"/>
                </a:solidFill>
              </a:rPr>
              <a:t>Solo se puede emplear a </a:t>
            </a:r>
            <a:r>
              <a:rPr lang="es-ES" altLang="es-ES" b="1" u="sng" dirty="0">
                <a:solidFill>
                  <a:sysClr val="windowText" lastClr="000000"/>
                </a:solidFill>
              </a:rPr>
              <a:t>trabajadores jóvenes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>
              <a:defRPr/>
            </a:pPr>
            <a:r>
              <a:rPr lang="en-US" sz="2400" b="1" dirty="0">
                <a:solidFill>
                  <a:schemeClr val="bg1"/>
                </a:solidFill>
              </a:rPr>
              <a:t>Principio 6: </a:t>
            </a:r>
            <a:r>
              <a:rPr lang="en-US" sz="2800" b="1" dirty="0" err="1">
                <a:solidFill>
                  <a:schemeClr val="bg1"/>
                </a:solidFill>
              </a:rPr>
              <a:t>Respeto</a:t>
            </a:r>
            <a:r>
              <a:rPr lang="en-US" sz="2800" b="1" dirty="0">
                <a:solidFill>
                  <a:schemeClr val="bg1"/>
                </a:solidFill>
              </a:rPr>
              <a:t> a los derechos y </a:t>
            </a:r>
            <a:r>
              <a:rPr lang="en-US" sz="2800" b="1" dirty="0" err="1">
                <a:solidFill>
                  <a:schemeClr val="bg1"/>
                </a:solidFill>
              </a:rPr>
              <a:t>condiciones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laborales</a:t>
            </a: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68389A-B995-214E-AB2D-EA02027DAA7D}"/>
              </a:ext>
            </a:extLst>
          </p:cNvPr>
          <p:cNvSpPr/>
          <p:nvPr/>
        </p:nvSpPr>
        <p:spPr>
          <a:xfrm>
            <a:off x="480646" y="1452970"/>
            <a:ext cx="1096304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es-EC" sz="2000" b="1" dirty="0"/>
              <a:t>6.5</a:t>
            </a:r>
            <a:r>
              <a:rPr lang="es-EC" altLang="es-EC" sz="2000" dirty="0"/>
              <a:t> No hay acoso o abuso en el lugar de trabajo y se protegen los derechos reproductivos</a:t>
            </a:r>
          </a:p>
          <a:p>
            <a:r>
              <a:rPr lang="es-EC" altLang="es-EC" sz="2000" b="1" dirty="0"/>
              <a:t>6.6 </a:t>
            </a:r>
            <a:r>
              <a:rPr lang="es-EC" altLang="es-EC" sz="2000" dirty="0"/>
              <a:t>No se emplea ninguna forma de </a:t>
            </a:r>
            <a:r>
              <a:rPr lang="es-EC" altLang="es-EC" sz="2000" b="1" dirty="0"/>
              <a:t>trabajo forzoso</a:t>
            </a:r>
            <a:r>
              <a:rPr lang="es-EC" altLang="es-EC" sz="2000" dirty="0"/>
              <a:t> o de tráfico de mano de obra.</a:t>
            </a:r>
          </a:p>
          <a:p>
            <a:endParaRPr lang="es-EC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C" altLang="es-EC" sz="2000" dirty="0">
                <a:solidFill>
                  <a:sysClr val="windowText" lastClr="000000"/>
                </a:solidFill>
              </a:rPr>
              <a:t>Retención de documentos de identidad o pasaportes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C" altLang="es-EC" sz="2000" dirty="0">
                <a:solidFill>
                  <a:sysClr val="windowText" lastClr="000000"/>
                </a:solidFill>
              </a:rPr>
              <a:t>Pago de cuotas de contratación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C" altLang="es-EC" sz="2000" dirty="0">
                <a:solidFill>
                  <a:sysClr val="windowText" lastClr="000000"/>
                </a:solidFill>
              </a:rPr>
              <a:t>Sustitución de contrato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ysClr val="windowText" lastClr="000000"/>
                </a:solidFill>
              </a:rPr>
              <a:t>Penalización por terminación de la relación de trabajo</a:t>
            </a:r>
            <a:endParaRPr lang="es-EC" altLang="es-EC" sz="2000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ysClr val="windowText" lastClr="000000"/>
                </a:solidFill>
              </a:rPr>
              <a:t>Servidumbre por deudas</a:t>
            </a:r>
            <a:r>
              <a:rPr lang="es-EC" altLang="es-ES" sz="2000" dirty="0">
                <a:solidFill>
                  <a:sysClr val="windowText" lastClr="000000"/>
                </a:solidFill>
              </a:rPr>
              <a:t>, </a:t>
            </a:r>
            <a:r>
              <a:rPr lang="es-ES" altLang="es-ES" sz="2000" dirty="0">
                <a:solidFill>
                  <a:sysClr val="windowText" lastClr="000000"/>
                </a:solidFill>
              </a:rPr>
              <a:t>retención de salarios</a:t>
            </a:r>
          </a:p>
          <a:p>
            <a:pPr lvl="1">
              <a:defRPr/>
            </a:pPr>
            <a:endParaRPr lang="es-ES" altLang="es-ES" sz="2000" dirty="0">
              <a:solidFill>
                <a:sysClr val="windowText" lastClr="000000"/>
              </a:solidFill>
            </a:endParaRPr>
          </a:p>
          <a:p>
            <a:pPr marL="488950" lvl="1" indent="-477838">
              <a:defRPr/>
            </a:pPr>
            <a:r>
              <a:rPr lang="es-EC" altLang="es-EC" sz="2000" b="1" dirty="0"/>
              <a:t>6.7  </a:t>
            </a:r>
            <a:r>
              <a:rPr lang="es-EC" altLang="es-EC" sz="2000" dirty="0"/>
              <a:t>La unidad de certificación garantiza </a:t>
            </a:r>
            <a:r>
              <a:rPr lang="es-EC" altLang="es-EC" sz="2000" b="1" dirty="0"/>
              <a:t>que el entorno de trabajo bajo su control es seguro </a:t>
            </a:r>
            <a:r>
              <a:rPr lang="es-EC" altLang="es-EC" sz="2000" dirty="0"/>
              <a:t>y sin riesgos indebidos para la salud.</a:t>
            </a:r>
          </a:p>
          <a:p>
            <a:pPr marL="488950" lvl="1" indent="-477838">
              <a:defRPr/>
            </a:pPr>
            <a:endParaRPr lang="en-US" altLang="es-EC" sz="2000" dirty="0">
              <a:latin typeface="Arial" panose="020B0604020202020204" pitchFamily="34" charset="0"/>
            </a:endParaRPr>
          </a:p>
          <a:p>
            <a:pPr marL="803275" lvl="0" indent="-314325">
              <a:buFont typeface="Arial" panose="020B0604020202020204" pitchFamily="34" charset="0"/>
              <a:buChar char="•"/>
              <a:defRPr/>
            </a:pPr>
            <a:r>
              <a:rPr lang="es-ES" altLang="es-ES" sz="2000" dirty="0">
                <a:solidFill>
                  <a:sysClr val="windowText" lastClr="000000"/>
                </a:solidFill>
              </a:rPr>
              <a:t>Uso de </a:t>
            </a:r>
            <a:r>
              <a:rPr lang="es-ES" altLang="es-ES" sz="2000" b="1" u="sng" dirty="0">
                <a:solidFill>
                  <a:sysClr val="windowText" lastClr="000000"/>
                </a:solidFill>
              </a:rPr>
              <a:t>equipo de protección personal (EPP) apropiado</a:t>
            </a:r>
            <a:endParaRPr lang="es-ES" altLang="es-ES" sz="2000" dirty="0">
              <a:solidFill>
                <a:sysClr val="windowText" lastClr="000000"/>
              </a:solidFill>
            </a:endParaRPr>
          </a:p>
          <a:p>
            <a:pPr marL="803275" lvl="0" indent="-314325">
              <a:buFont typeface="Arial" panose="020B0604020202020204" pitchFamily="34" charset="0"/>
              <a:buChar char="•"/>
              <a:defRPr/>
            </a:pPr>
            <a:r>
              <a:rPr lang="es-ES" altLang="es-ES" sz="2000" b="1" u="sng" dirty="0">
                <a:solidFill>
                  <a:sysClr val="windowText" lastClr="000000"/>
                </a:solidFill>
              </a:rPr>
              <a:t>Existen instalaciones sanitarias para quienes aplican pesticidas</a:t>
            </a:r>
            <a:r>
              <a:rPr lang="en-US" altLang="es-ES" sz="2000" b="1" u="sng" dirty="0">
                <a:solidFill>
                  <a:sysClr val="windowText" lastClr="000000"/>
                </a:solidFill>
              </a:rPr>
              <a:t>.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03314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A2C472-6B2F-0541-8981-9706C636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F2EB25-11C4-484A-82FC-228E93E9E55F}"/>
              </a:ext>
            </a:extLst>
          </p:cNvPr>
          <p:cNvSpPr/>
          <p:nvPr/>
        </p:nvSpPr>
        <p:spPr>
          <a:xfrm>
            <a:off x="156812" y="85410"/>
            <a:ext cx="1096892" cy="5253364"/>
          </a:xfrm>
          <a:prstGeom prst="rect">
            <a:avLst/>
          </a:prstGeom>
          <a:gradFill>
            <a:gsLst>
              <a:gs pos="48000">
                <a:srgbClr val="F79226"/>
              </a:gs>
              <a:gs pos="100000">
                <a:srgbClr val="F7922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/>
          </a:p>
        </p:txBody>
      </p:sp>
      <p:sp>
        <p:nvSpPr>
          <p:cNvPr id="6" name="Google Shape;224;p21">
            <a:extLst>
              <a:ext uri="{FF2B5EF4-FFF2-40B4-BE49-F238E27FC236}">
                <a16:creationId xmlns:a16="http://schemas.microsoft.com/office/drawing/2014/main" xmlns="" id="{8CB35084-26CC-EE42-AA92-57CE09DE9602}"/>
              </a:ext>
            </a:extLst>
          </p:cNvPr>
          <p:cNvSpPr txBox="1"/>
          <p:nvPr/>
        </p:nvSpPr>
        <p:spPr>
          <a:xfrm rot="16200000">
            <a:off x="-1945454" y="1924091"/>
            <a:ext cx="47688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Personas</a:t>
            </a:r>
            <a:endParaRPr sz="5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DE5B67-9689-8D4F-A042-D564C600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" y="5571270"/>
            <a:ext cx="1040542" cy="10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3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34963" y="5430718"/>
            <a:ext cx="11522074" cy="617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buClr>
                <a:srgbClr val="58585B"/>
              </a:buClr>
              <a:buSzPct val="25000"/>
            </a:pPr>
            <a:r>
              <a:rPr lang="en-GB" sz="3200" b="1" i="0" u="none" strike="noStrike" cap="none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200" b="1" i="0" u="none" strike="noStrike" cap="none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 b="1" i="0" u="none" strike="noStrike" cap="none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SISTEMAS DE CERTIFICACIÓN DE RSPO VIGENTES</a:t>
            </a:r>
            <a:br>
              <a:rPr lang="en-GB" sz="3200" b="1" i="0" u="none" strike="noStrike" cap="none" dirty="0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2200" b="1" i="1" u="none" strike="noStrike" cap="none" dirty="0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ree, outdoor, grass, ground&#10;&#10;Description automatically generated">
            <a:extLst>
              <a:ext uri="{FF2B5EF4-FFF2-40B4-BE49-F238E27FC236}">
                <a16:creationId xmlns:a16="http://schemas.microsoft.com/office/drawing/2014/main" xmlns="" id="{875603AA-EDAE-0242-96B4-93CC0722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22312"/>
          </a:xfrm>
          <a:prstGeom prst="rect">
            <a:avLst/>
          </a:prstGeom>
        </p:spPr>
      </p:pic>
      <p:grpSp>
        <p:nvGrpSpPr>
          <p:cNvPr id="4" name="Google Shape;527;p21">
            <a:extLst>
              <a:ext uri="{FF2B5EF4-FFF2-40B4-BE49-F238E27FC236}">
                <a16:creationId xmlns:a16="http://schemas.microsoft.com/office/drawing/2014/main" xmlns="" id="{F5C8CA63-A243-7349-A4E9-4A63101426F1}"/>
              </a:ext>
            </a:extLst>
          </p:cNvPr>
          <p:cNvGrpSpPr/>
          <p:nvPr/>
        </p:nvGrpSpPr>
        <p:grpSpPr>
          <a:xfrm>
            <a:off x="10927533" y="0"/>
            <a:ext cx="1264467" cy="1264467"/>
            <a:chOff x="6895186" y="2697765"/>
            <a:chExt cx="747958" cy="747958"/>
          </a:xfrm>
        </p:grpSpPr>
        <p:sp>
          <p:nvSpPr>
            <p:cNvPr id="5" name="Google Shape;528;p21">
              <a:extLst>
                <a:ext uri="{FF2B5EF4-FFF2-40B4-BE49-F238E27FC236}">
                  <a16:creationId xmlns:a16="http://schemas.microsoft.com/office/drawing/2014/main" xmlns="" id="{291051D0-65D3-CF41-B002-EAA6CBA86492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oogle Shape;529;p21">
              <a:extLst>
                <a:ext uri="{FF2B5EF4-FFF2-40B4-BE49-F238E27FC236}">
                  <a16:creationId xmlns:a16="http://schemas.microsoft.com/office/drawing/2014/main" xmlns="" id="{9C7751BF-EBC3-0B40-9390-4B81594FC3A5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7" name="Google Shape;530;p21">
                <a:extLst>
                  <a:ext uri="{FF2B5EF4-FFF2-40B4-BE49-F238E27FC236}">
                    <a16:creationId xmlns:a16="http://schemas.microsoft.com/office/drawing/2014/main" xmlns="" id="{5A545A3E-1079-BB4F-9643-F3A1D7E9FBC8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531;p21">
                <a:extLst>
                  <a:ext uri="{FF2B5EF4-FFF2-40B4-BE49-F238E27FC236}">
                    <a16:creationId xmlns:a16="http://schemas.microsoft.com/office/drawing/2014/main" xmlns="" id="{AD6A61C2-8612-F04A-9CA9-5BCCF3C553AE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32;p21">
                <a:extLst>
                  <a:ext uri="{FF2B5EF4-FFF2-40B4-BE49-F238E27FC236}">
                    <a16:creationId xmlns:a16="http://schemas.microsoft.com/office/drawing/2014/main" xmlns="" id="{8033598B-1116-544F-B09A-4F461C9FE072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33;p21">
                <a:extLst>
                  <a:ext uri="{FF2B5EF4-FFF2-40B4-BE49-F238E27FC236}">
                    <a16:creationId xmlns:a16="http://schemas.microsoft.com/office/drawing/2014/main" xmlns="" id="{54566FE8-F5DF-DE45-BCAD-987CC75BC85B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34;p21">
                <a:extLst>
                  <a:ext uri="{FF2B5EF4-FFF2-40B4-BE49-F238E27FC236}">
                    <a16:creationId xmlns:a16="http://schemas.microsoft.com/office/drawing/2014/main" xmlns="" id="{A7696972-E2D1-8C4B-8A03-5CBE009E70B9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35;p21">
                <a:extLst>
                  <a:ext uri="{FF2B5EF4-FFF2-40B4-BE49-F238E27FC236}">
                    <a16:creationId xmlns:a16="http://schemas.microsoft.com/office/drawing/2014/main" xmlns="" id="{A9274CF1-FB7D-EA45-BBBF-0E7AE4E44358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36;p21">
                <a:extLst>
                  <a:ext uri="{FF2B5EF4-FFF2-40B4-BE49-F238E27FC236}">
                    <a16:creationId xmlns:a16="http://schemas.microsoft.com/office/drawing/2014/main" xmlns="" id="{90846B16-6D9E-C744-ADB2-C7890E94661C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7;p21">
                <a:extLst>
                  <a:ext uri="{FF2B5EF4-FFF2-40B4-BE49-F238E27FC236}">
                    <a16:creationId xmlns:a16="http://schemas.microsoft.com/office/drawing/2014/main" xmlns="" id="{50A5B818-E738-6140-BD2F-E9CC073E3CA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8;p21">
                <a:extLst>
                  <a:ext uri="{FF2B5EF4-FFF2-40B4-BE49-F238E27FC236}">
                    <a16:creationId xmlns:a16="http://schemas.microsoft.com/office/drawing/2014/main" xmlns="" id="{09A66305-FD38-284A-9CF8-E3D1D449BB59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9;p21">
                <a:extLst>
                  <a:ext uri="{FF2B5EF4-FFF2-40B4-BE49-F238E27FC236}">
                    <a16:creationId xmlns:a16="http://schemas.microsoft.com/office/drawing/2014/main" xmlns="" id="{4306DBD3-2795-2A4F-98CB-81A498310B1B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40;p21">
                <a:extLst>
                  <a:ext uri="{FF2B5EF4-FFF2-40B4-BE49-F238E27FC236}">
                    <a16:creationId xmlns:a16="http://schemas.microsoft.com/office/drawing/2014/main" xmlns="" id="{C667FC43-6A9C-D742-9E20-329A852FE7AE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41;p21">
                <a:extLst>
                  <a:ext uri="{FF2B5EF4-FFF2-40B4-BE49-F238E27FC236}">
                    <a16:creationId xmlns:a16="http://schemas.microsoft.com/office/drawing/2014/main" xmlns="" id="{BD14D081-2152-394A-9C57-02CB978ABA19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42;p21">
                <a:extLst>
                  <a:ext uri="{FF2B5EF4-FFF2-40B4-BE49-F238E27FC236}">
                    <a16:creationId xmlns:a16="http://schemas.microsoft.com/office/drawing/2014/main" xmlns="" id="{9C299593-046F-2240-8A21-DC8D91D32587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43;p21">
                <a:extLst>
                  <a:ext uri="{FF2B5EF4-FFF2-40B4-BE49-F238E27FC236}">
                    <a16:creationId xmlns:a16="http://schemas.microsoft.com/office/drawing/2014/main" xmlns="" id="{57D6EC07-BD57-3D4B-AD83-3AEF8AAD6F39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44;p21">
                <a:extLst>
                  <a:ext uri="{FF2B5EF4-FFF2-40B4-BE49-F238E27FC236}">
                    <a16:creationId xmlns:a16="http://schemas.microsoft.com/office/drawing/2014/main" xmlns="" id="{0CC69F9A-1C64-5F44-B2ED-395975E83CA2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45;p21">
                <a:extLst>
                  <a:ext uri="{FF2B5EF4-FFF2-40B4-BE49-F238E27FC236}">
                    <a16:creationId xmlns:a16="http://schemas.microsoft.com/office/drawing/2014/main" xmlns="" id="{CD87D327-8C97-F44A-9475-10BDA169DC08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46;p21">
                <a:extLst>
                  <a:ext uri="{FF2B5EF4-FFF2-40B4-BE49-F238E27FC236}">
                    <a16:creationId xmlns:a16="http://schemas.microsoft.com/office/drawing/2014/main" xmlns="" id="{8B269678-FB5F-AD4B-900C-B6CF5B75C510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7;p21">
                <a:extLst>
                  <a:ext uri="{FF2B5EF4-FFF2-40B4-BE49-F238E27FC236}">
                    <a16:creationId xmlns:a16="http://schemas.microsoft.com/office/drawing/2014/main" xmlns="" id="{E70BAFCD-337F-8A4D-B23D-936E7C2F48C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8;p21">
                <a:extLst>
                  <a:ext uri="{FF2B5EF4-FFF2-40B4-BE49-F238E27FC236}">
                    <a16:creationId xmlns:a16="http://schemas.microsoft.com/office/drawing/2014/main" xmlns="" id="{80E0397A-234E-2C44-8EC6-08C58EF77FAB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9;p21">
                <a:extLst>
                  <a:ext uri="{FF2B5EF4-FFF2-40B4-BE49-F238E27FC236}">
                    <a16:creationId xmlns:a16="http://schemas.microsoft.com/office/drawing/2014/main" xmlns="" id="{BAF167F8-5EC8-204C-A7A3-AE8B623FC774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50;p21">
                <a:extLst>
                  <a:ext uri="{FF2B5EF4-FFF2-40B4-BE49-F238E27FC236}">
                    <a16:creationId xmlns:a16="http://schemas.microsoft.com/office/drawing/2014/main" xmlns="" id="{55894CF7-26D9-B64A-AA18-FBFEB11A80E6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51;p21">
                <a:extLst>
                  <a:ext uri="{FF2B5EF4-FFF2-40B4-BE49-F238E27FC236}">
                    <a16:creationId xmlns:a16="http://schemas.microsoft.com/office/drawing/2014/main" xmlns="" id="{6AF3FF97-E87C-E340-A9D1-6D4472E9F4AF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52;p21">
                <a:extLst>
                  <a:ext uri="{FF2B5EF4-FFF2-40B4-BE49-F238E27FC236}">
                    <a16:creationId xmlns:a16="http://schemas.microsoft.com/office/drawing/2014/main" xmlns="" id="{D03913E2-93AD-9A4F-9CC1-E267C67B2FCF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53;p21">
                <a:extLst>
                  <a:ext uri="{FF2B5EF4-FFF2-40B4-BE49-F238E27FC236}">
                    <a16:creationId xmlns:a16="http://schemas.microsoft.com/office/drawing/2014/main" xmlns="" id="{70778153-B22D-BC41-9381-8733B9C9C21D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54;p21">
                <a:extLst>
                  <a:ext uri="{FF2B5EF4-FFF2-40B4-BE49-F238E27FC236}">
                    <a16:creationId xmlns:a16="http://schemas.microsoft.com/office/drawing/2014/main" xmlns="" id="{B34A3BAA-9019-7548-AE2E-437EF54845A9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55;p21">
                <a:extLst>
                  <a:ext uri="{FF2B5EF4-FFF2-40B4-BE49-F238E27FC236}">
                    <a16:creationId xmlns:a16="http://schemas.microsoft.com/office/drawing/2014/main" xmlns="" id="{4D8F4E70-4FBB-B048-8066-0DD545F1F7FB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56;p21">
                <a:extLst>
                  <a:ext uri="{FF2B5EF4-FFF2-40B4-BE49-F238E27FC236}">
                    <a16:creationId xmlns:a16="http://schemas.microsoft.com/office/drawing/2014/main" xmlns="" id="{06B9FB86-237B-2647-B0AD-A1E942166965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7;p21">
                <a:extLst>
                  <a:ext uri="{FF2B5EF4-FFF2-40B4-BE49-F238E27FC236}">
                    <a16:creationId xmlns:a16="http://schemas.microsoft.com/office/drawing/2014/main" xmlns="" id="{D67B59F7-4ADA-3C4C-B641-F3A2571F8D58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8;p21">
                <a:extLst>
                  <a:ext uri="{FF2B5EF4-FFF2-40B4-BE49-F238E27FC236}">
                    <a16:creationId xmlns:a16="http://schemas.microsoft.com/office/drawing/2014/main" xmlns="" id="{08A729F7-3D02-2541-94D7-11FA97EC8DDC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9;p21">
                <a:extLst>
                  <a:ext uri="{FF2B5EF4-FFF2-40B4-BE49-F238E27FC236}">
                    <a16:creationId xmlns:a16="http://schemas.microsoft.com/office/drawing/2014/main" xmlns="" id="{6367A6D0-C791-BC4E-89CC-8133B8F1D5F2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60;p21">
                <a:extLst>
                  <a:ext uri="{FF2B5EF4-FFF2-40B4-BE49-F238E27FC236}">
                    <a16:creationId xmlns:a16="http://schemas.microsoft.com/office/drawing/2014/main" xmlns="" id="{470E47C0-B4B3-F044-9B81-878BD04E8351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61;p21">
                <a:extLst>
                  <a:ext uri="{FF2B5EF4-FFF2-40B4-BE49-F238E27FC236}">
                    <a16:creationId xmlns:a16="http://schemas.microsoft.com/office/drawing/2014/main" xmlns="" id="{A1E9EBC8-4F47-6642-AC4D-08A65BC9B4B6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62;p21">
                <a:extLst>
                  <a:ext uri="{FF2B5EF4-FFF2-40B4-BE49-F238E27FC236}">
                    <a16:creationId xmlns:a16="http://schemas.microsoft.com/office/drawing/2014/main" xmlns="" id="{B1E29333-F4E3-1940-A7D1-4E7E903184D3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63;p21">
                <a:extLst>
                  <a:ext uri="{FF2B5EF4-FFF2-40B4-BE49-F238E27FC236}">
                    <a16:creationId xmlns:a16="http://schemas.microsoft.com/office/drawing/2014/main" xmlns="" id="{BCC86474-9CA4-7043-8BDA-167BD27024DF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64;p21">
                <a:extLst>
                  <a:ext uri="{FF2B5EF4-FFF2-40B4-BE49-F238E27FC236}">
                    <a16:creationId xmlns:a16="http://schemas.microsoft.com/office/drawing/2014/main" xmlns="" id="{61519239-5736-A74E-8986-000D4E57BB52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65;p21">
                <a:extLst>
                  <a:ext uri="{FF2B5EF4-FFF2-40B4-BE49-F238E27FC236}">
                    <a16:creationId xmlns:a16="http://schemas.microsoft.com/office/drawing/2014/main" xmlns="" id="{DD04BE86-8F72-3F47-86F7-66775DE75C15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46476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Principio 7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Protección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conservación</a:t>
            </a:r>
            <a:r>
              <a:rPr lang="en-US" sz="2000" b="1" dirty="0">
                <a:solidFill>
                  <a:schemeClr val="bg1"/>
                </a:solidFill>
              </a:rPr>
              <a:t> y </a:t>
            </a:r>
            <a:r>
              <a:rPr lang="en-US" sz="2000" b="1" dirty="0" err="1">
                <a:solidFill>
                  <a:schemeClr val="bg1"/>
                </a:solidFill>
              </a:rPr>
              <a:t>mejora</a:t>
            </a:r>
            <a:r>
              <a:rPr lang="en-US" sz="2000" b="1" dirty="0">
                <a:solidFill>
                  <a:schemeClr val="bg1"/>
                </a:solidFill>
              </a:rPr>
              <a:t> de los </a:t>
            </a:r>
            <a:r>
              <a:rPr lang="en-US" sz="2000" b="1" dirty="0" err="1">
                <a:solidFill>
                  <a:schemeClr val="bg1"/>
                </a:solidFill>
              </a:rPr>
              <a:t>ecosistemas</a:t>
            </a:r>
            <a:r>
              <a:rPr lang="en-US" sz="2000" b="1" dirty="0">
                <a:solidFill>
                  <a:schemeClr val="bg1"/>
                </a:solidFill>
              </a:rPr>
              <a:t> y el medio </a:t>
            </a:r>
            <a:r>
              <a:rPr lang="en-US" sz="2000" b="1" dirty="0" err="1">
                <a:solidFill>
                  <a:schemeClr val="bg1"/>
                </a:solidFill>
              </a:rPr>
              <a:t>ambiente</a:t>
            </a:r>
            <a:endParaRPr lang="en-US" b="1" dirty="0">
              <a:solidFill>
                <a:schemeClr val="bg1"/>
              </a:solidFill>
            </a:endParaRPr>
          </a:p>
          <a:p>
            <a:pPr marL="406400">
              <a:defRPr/>
            </a:pP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256622" y="1481717"/>
            <a:ext cx="109686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7.1 Las </a:t>
            </a:r>
            <a:r>
              <a:rPr lang="en-US" dirty="0" err="1"/>
              <a:t>plagas</a:t>
            </a:r>
            <a:r>
              <a:rPr lang="en-US" dirty="0"/>
              <a:t>, </a:t>
            </a:r>
            <a:r>
              <a:rPr lang="en-US" dirty="0" err="1"/>
              <a:t>enfermedades</a:t>
            </a:r>
            <a:r>
              <a:rPr lang="en-US" dirty="0"/>
              <a:t>, </a:t>
            </a:r>
            <a:r>
              <a:rPr lang="en-US" dirty="0" err="1"/>
              <a:t>malezas</a:t>
            </a:r>
            <a:r>
              <a:rPr lang="en-US" dirty="0"/>
              <a:t> y </a:t>
            </a:r>
            <a:r>
              <a:rPr lang="en-US" dirty="0" err="1"/>
              <a:t>especies</a:t>
            </a:r>
            <a:r>
              <a:rPr lang="en-US" dirty="0"/>
              <a:t> </a:t>
            </a:r>
            <a:r>
              <a:rPr lang="en-US" dirty="0" err="1"/>
              <a:t>invasivas</a:t>
            </a:r>
            <a:r>
              <a:rPr lang="en-US" dirty="0"/>
              <a:t> </a:t>
            </a:r>
            <a:r>
              <a:rPr lang="en-US" dirty="0" err="1"/>
              <a:t>introducidas</a:t>
            </a:r>
            <a:r>
              <a:rPr lang="en-US" dirty="0"/>
              <a:t> se </a:t>
            </a:r>
            <a:r>
              <a:rPr lang="en-US" dirty="0" err="1"/>
              <a:t>manejan</a:t>
            </a:r>
            <a:r>
              <a:rPr lang="en-US" dirty="0"/>
              <a:t> </a:t>
            </a:r>
            <a:r>
              <a:rPr lang="en-US" dirty="0" err="1"/>
              <a:t>eficazmente</a:t>
            </a:r>
            <a:endParaRPr lang="en-US" dirty="0"/>
          </a:p>
          <a:p>
            <a:pPr indent="360363"/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/>
              <a:t>apropiadas</a:t>
            </a:r>
            <a:r>
              <a:rPr lang="en-US" dirty="0"/>
              <a:t> de </a:t>
            </a:r>
            <a:r>
              <a:rPr lang="en-US" b="1" dirty="0" err="1"/>
              <a:t>Manejo</a:t>
            </a:r>
            <a:r>
              <a:rPr lang="en-US" b="1" dirty="0"/>
              <a:t> </a:t>
            </a:r>
            <a:r>
              <a:rPr lang="en-US" b="1" dirty="0" err="1"/>
              <a:t>Integrado</a:t>
            </a:r>
            <a:r>
              <a:rPr lang="en-US" b="1" dirty="0"/>
              <a:t> de </a:t>
            </a:r>
            <a:r>
              <a:rPr lang="en-US" b="1" dirty="0" err="1"/>
              <a:t>Plagas</a:t>
            </a:r>
            <a:r>
              <a:rPr lang="en-US" b="1" dirty="0"/>
              <a:t> (MIP).</a:t>
            </a:r>
          </a:p>
          <a:p>
            <a:pPr indent="360363"/>
            <a:endParaRPr lang="en-US" b="1" dirty="0"/>
          </a:p>
          <a:p>
            <a:r>
              <a:rPr lang="en-US" dirty="0"/>
              <a:t>7.2  </a:t>
            </a:r>
            <a:r>
              <a:rPr lang="en-US" b="1" dirty="0" err="1"/>
              <a:t>Manejo</a:t>
            </a:r>
            <a:r>
              <a:rPr lang="en-US" b="1" dirty="0"/>
              <a:t> de </a:t>
            </a:r>
            <a:r>
              <a:rPr lang="en-US" b="1" dirty="0" err="1"/>
              <a:t>pesticidas</a:t>
            </a:r>
            <a:endParaRPr lang="en-US" b="1" dirty="0"/>
          </a:p>
          <a:p>
            <a:pPr marL="406400" indent="-314325">
              <a:buFont typeface="Arial" panose="020B0604020202020204" pitchFamily="34" charset="0"/>
              <a:buChar char="•"/>
            </a:pPr>
            <a:r>
              <a:rPr lang="en-US" dirty="0" err="1"/>
              <a:t>Justificación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pesticidas</a:t>
            </a:r>
            <a:r>
              <a:rPr lang="en-US" dirty="0"/>
              <a:t> y </a:t>
            </a:r>
            <a:r>
              <a:rPr lang="en-US" dirty="0" err="1"/>
              <a:t>reducción</a:t>
            </a:r>
            <a:r>
              <a:rPr lang="en-US" dirty="0"/>
              <a:t> al </a:t>
            </a:r>
            <a:r>
              <a:rPr lang="en-US" dirty="0" err="1"/>
              <a:t>minimo</a:t>
            </a:r>
            <a:endParaRPr lang="en-US" dirty="0"/>
          </a:p>
          <a:p>
            <a:pPr marL="406400" indent="-314325">
              <a:buFont typeface="Arial" panose="020B0604020202020204" pitchFamily="34" charset="0"/>
              <a:buChar char="•"/>
            </a:pPr>
            <a:r>
              <a:rPr lang="en-US" dirty="0" err="1"/>
              <a:t>Aplicados</a:t>
            </a:r>
            <a:r>
              <a:rPr lang="en-US" dirty="0"/>
              <a:t> </a:t>
            </a:r>
            <a:r>
              <a:rPr lang="en-US" dirty="0" err="1"/>
              <a:t>únicamente</a:t>
            </a:r>
            <a:r>
              <a:rPr lang="en-US" dirty="0"/>
              <a:t> por personas </a:t>
            </a:r>
            <a:r>
              <a:rPr lang="en-US" dirty="0" err="1"/>
              <a:t>capacitadas</a:t>
            </a:r>
            <a:r>
              <a:rPr lang="en-US" dirty="0"/>
              <a:t>.</a:t>
            </a:r>
          </a:p>
          <a:p>
            <a:pPr marL="406400" indent="-314325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almacenan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endParaRPr lang="en-US" dirty="0"/>
          </a:p>
          <a:p>
            <a:pPr marL="406400" indent="-314325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7.3  </a:t>
            </a:r>
            <a:r>
              <a:rPr lang="en-US" dirty="0" err="1"/>
              <a:t>Manejo</a:t>
            </a:r>
            <a:r>
              <a:rPr lang="en-US" dirty="0"/>
              <a:t> de </a:t>
            </a:r>
            <a:r>
              <a:rPr lang="en-US" dirty="0" err="1"/>
              <a:t>residuos</a:t>
            </a:r>
            <a:endParaRPr lang="en-US" dirty="0"/>
          </a:p>
          <a:p>
            <a:pPr marL="406400" indent="-26670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dirty="0" err="1"/>
              <a:t>quemas</a:t>
            </a:r>
            <a:endParaRPr lang="en-US" dirty="0"/>
          </a:p>
          <a:p>
            <a:pPr marL="406400" indent="-266700">
              <a:buFont typeface="Arial" panose="020B0604020202020204" pitchFamily="34" charset="0"/>
              <a:buChar char="•"/>
            </a:pPr>
            <a:r>
              <a:rPr lang="en-US" dirty="0"/>
              <a:t>Hay un plan para </a:t>
            </a:r>
            <a:r>
              <a:rPr lang="en-US" dirty="0" err="1"/>
              <a:t>gestionarlo</a:t>
            </a:r>
            <a:endParaRPr lang="en-US" dirty="0"/>
          </a:p>
          <a:p>
            <a:endParaRPr lang="en-US" dirty="0"/>
          </a:p>
          <a:p>
            <a:r>
              <a:rPr lang="en-US" dirty="0"/>
              <a:t>7.4 </a:t>
            </a:r>
            <a:r>
              <a:rPr lang="en-US" b="1" dirty="0" err="1"/>
              <a:t>Buenas</a:t>
            </a:r>
            <a:r>
              <a:rPr lang="en-US" b="1" dirty="0"/>
              <a:t> </a:t>
            </a:r>
            <a:r>
              <a:rPr lang="en-US" b="1" dirty="0" err="1"/>
              <a:t>practicas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fertilidad</a:t>
            </a:r>
            <a:r>
              <a:rPr lang="en-US" dirty="0"/>
              <a:t> del </a:t>
            </a:r>
            <a:r>
              <a:rPr lang="en-US" dirty="0" err="1"/>
              <a:t>suelo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Registro</a:t>
            </a:r>
            <a:r>
              <a:rPr lang="en-US" dirty="0"/>
              <a:t> </a:t>
            </a:r>
            <a:r>
              <a:rPr lang="en-US" dirty="0" err="1"/>
              <a:t>fertilizantes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Muestreos</a:t>
            </a:r>
            <a:r>
              <a:rPr lang="en-US" dirty="0"/>
              <a:t> </a:t>
            </a:r>
            <a:r>
              <a:rPr lang="en-US" dirty="0" err="1"/>
              <a:t>periódicos</a:t>
            </a:r>
            <a:r>
              <a:rPr lang="en-US" dirty="0"/>
              <a:t> de </a:t>
            </a:r>
            <a:r>
              <a:rPr lang="en-US" dirty="0" err="1"/>
              <a:t>tejidos</a:t>
            </a:r>
            <a:r>
              <a:rPr lang="en-US" dirty="0"/>
              <a:t> </a:t>
            </a:r>
            <a:r>
              <a:rPr lang="en-US" dirty="0" err="1"/>
              <a:t>vegetales</a:t>
            </a:r>
            <a:r>
              <a:rPr lang="en-US" dirty="0"/>
              <a:t> y de </a:t>
            </a:r>
            <a:r>
              <a:rPr lang="en-US" dirty="0" err="1"/>
              <a:t>suelo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Estrategia</a:t>
            </a:r>
            <a:r>
              <a:rPr lang="en-US" dirty="0"/>
              <a:t> de </a:t>
            </a:r>
            <a:r>
              <a:rPr lang="en-US" dirty="0" err="1"/>
              <a:t>reciclaje</a:t>
            </a:r>
            <a:r>
              <a:rPr lang="en-US" dirty="0"/>
              <a:t> de </a:t>
            </a:r>
            <a:r>
              <a:rPr lang="en-US" dirty="0" err="1"/>
              <a:t>nutrientes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b="1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0" name="Left Arrow Callout 49">
            <a:extLst>
              <a:ext uri="{FF2B5EF4-FFF2-40B4-BE49-F238E27FC236}">
                <a16:creationId xmlns:a16="http://schemas.microsoft.com/office/drawing/2014/main" xmlns="" id="{1B9A7883-3BAC-4C48-B988-C99B69824BFE}"/>
              </a:ext>
            </a:extLst>
          </p:cNvPr>
          <p:cNvSpPr/>
          <p:nvPr/>
        </p:nvSpPr>
        <p:spPr>
          <a:xfrm>
            <a:off x="8488508" y="1621390"/>
            <a:ext cx="3394445" cy="658664"/>
          </a:xfrm>
          <a:prstGeom prst="lef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Ejemplos de MIP </a:t>
            </a:r>
          </a:p>
        </p:txBody>
      </p:sp>
    </p:spTree>
    <p:extLst>
      <p:ext uri="{BB962C8B-B14F-4D97-AF65-F5344CB8AC3E}">
        <p14:creationId xmlns:p14="http://schemas.microsoft.com/office/powerpoint/2010/main" val="446184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25FCF-D9F6-4174-9539-3DB112E2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6"/>
            <a:ext cx="12192000" cy="6858000"/>
          </a:xfrm>
          <a:prstGeom prst="rect">
            <a:avLst/>
          </a:prstGeom>
        </p:spPr>
      </p:pic>
      <p:sp>
        <p:nvSpPr>
          <p:cNvPr id="189" name="Google Shape;189;p19"/>
          <p:cNvSpPr txBox="1"/>
          <p:nvPr/>
        </p:nvSpPr>
        <p:spPr>
          <a:xfrm>
            <a:off x="-4287" y="508015"/>
            <a:ext cx="11284745" cy="7968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Principio 7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Protección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conservación</a:t>
            </a:r>
            <a:r>
              <a:rPr lang="en-US" sz="2000" b="1" dirty="0">
                <a:solidFill>
                  <a:schemeClr val="bg1"/>
                </a:solidFill>
              </a:rPr>
              <a:t> y </a:t>
            </a:r>
            <a:r>
              <a:rPr lang="en-US" sz="2000" b="1" dirty="0" err="1">
                <a:solidFill>
                  <a:schemeClr val="bg1"/>
                </a:solidFill>
              </a:rPr>
              <a:t>mejora</a:t>
            </a:r>
            <a:r>
              <a:rPr lang="en-US" sz="2000" b="1" dirty="0">
                <a:solidFill>
                  <a:schemeClr val="bg1"/>
                </a:solidFill>
              </a:rPr>
              <a:t> de los </a:t>
            </a:r>
            <a:r>
              <a:rPr lang="en-US" sz="2000" b="1" dirty="0" err="1">
                <a:solidFill>
                  <a:schemeClr val="bg1"/>
                </a:solidFill>
              </a:rPr>
              <a:t>ecosistemas</a:t>
            </a:r>
            <a:r>
              <a:rPr lang="en-US" sz="2000" b="1" dirty="0">
                <a:solidFill>
                  <a:schemeClr val="bg1"/>
                </a:solidFill>
              </a:rPr>
              <a:t> y el medio </a:t>
            </a:r>
            <a:r>
              <a:rPr lang="en-US" sz="2000" b="1" dirty="0" err="1">
                <a:solidFill>
                  <a:schemeClr val="bg1"/>
                </a:solidFill>
              </a:rPr>
              <a:t>ambiente</a:t>
            </a:r>
            <a:endParaRPr lang="en-US" b="1" dirty="0">
              <a:solidFill>
                <a:schemeClr val="bg1"/>
              </a:solidFill>
            </a:endParaRPr>
          </a:p>
          <a:p>
            <a:pPr marL="406400">
              <a:defRPr/>
            </a:pPr>
            <a:endParaRPr lang="es-ES_tradnl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lab 500"/>
            </a:endParaRPr>
          </a:p>
        </p:txBody>
      </p:sp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CF5C4A3A-715B-1340-AB77-95C7F6D29C9C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E39F53CA-0180-FB4C-A764-2B44559798D4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76B3CD66-D5E3-3343-9C7B-B2DAD36EB83B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44161159-2D9A-E94A-95DE-D6DB485B81FD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6772B499-52F4-064D-B202-8DBCCDFF42EF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106E28F-0C43-4546-B5FC-C859F856E059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6CB62110-0ECA-1944-8C0E-EE9134A62A47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449C8C77-E8FC-8049-8180-042C1509945F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9B98295D-FEF9-FA42-A5DE-EFFAE806DA06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8E19EE04-3498-9043-A9CE-D13B14894E36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4560B9F0-BB1C-0F47-8076-8888EF66CEC8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C696F151-0C1D-3A45-AFE7-628F33161E11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B7EF7D08-7C82-5746-9D47-66B078294F3C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25E63DD8-A597-5F4F-8697-70F81327F373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7693C157-7342-0542-AE30-F1D603884A53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56B44094-35D2-F04D-A86F-618308C4EDE2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7F69A5FA-DEC0-DF45-A5CC-09FA28A85711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241CFD65-FC8B-EF4A-B79F-910A37B0CF90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04E47A17-88E4-FF41-9F53-02CC2C55E67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BAE33833-7295-8047-87B9-15AF0F5FF059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F30C3C49-376C-D84D-9459-D93D52F45A4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B269923B-4E0C-A74D-83CD-859943FFD0C3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F5D3A61E-EDEF-F24B-8196-29933537A491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B847D92E-5340-8F4B-97CE-CDC83E69FE23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1347A3FB-9054-0044-95F3-42F3AC719F5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5186B378-C605-7A4A-B21E-6C29791AE75E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AA41D902-8D2D-F646-9164-B0C5FE254714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3367D7E5-2242-044E-A983-CBBD1DC996B0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222DC9FE-AEE2-1242-A117-B3F6753A96DC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26D044A4-6B57-464E-953B-CB6A0FCB8998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61F5DEE8-959A-E741-8F38-CFFC2C236B6B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AE68282F-26B3-3E4F-A76E-676B8F03DAC0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21AEBA2F-CDFC-3647-A568-CB0C33A76A2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5A5C3B51-C570-0D4B-A53F-36CDE711A132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2E0625DD-069E-C84B-B250-AB17F7C7A7FF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88983DBD-CEF5-C247-B97F-A4AF9CC3480C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E9E49570-4734-BD44-B72E-2892E73BE12C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DFE8CB97-E817-6B44-98E9-BC40EEAD2BAA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490CAD01-10E5-3F4F-BAFA-71663A22454E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414D68-FF30-0944-8EA0-2705023CF1BD}"/>
              </a:ext>
            </a:extLst>
          </p:cNvPr>
          <p:cNvSpPr/>
          <p:nvPr/>
        </p:nvSpPr>
        <p:spPr>
          <a:xfrm>
            <a:off x="256622" y="1481717"/>
            <a:ext cx="1096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dirty="0"/>
              <a:t>7.7 No hay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plantaciones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turba</a:t>
            </a:r>
            <a:r>
              <a:rPr lang="en-US" dirty="0"/>
              <a:t>, </a:t>
            </a:r>
            <a:r>
              <a:rPr lang="en-US" dirty="0" err="1"/>
              <a:t>independientemente</a:t>
            </a:r>
            <a:r>
              <a:rPr lang="en-US" dirty="0"/>
              <a:t> de la </a:t>
            </a:r>
            <a:r>
              <a:rPr lang="en-US" dirty="0" err="1"/>
              <a:t>profundidad</a:t>
            </a:r>
            <a:r>
              <a:rPr lang="en-US" dirty="0"/>
              <a:t> (</a:t>
            </a:r>
            <a:r>
              <a:rPr lang="en-US" dirty="0" err="1"/>
              <a:t>después</a:t>
            </a:r>
            <a:r>
              <a:rPr lang="en-US" dirty="0"/>
              <a:t> del 15 de</a:t>
            </a:r>
          </a:p>
          <a:p>
            <a:r>
              <a:rPr lang="en-US" dirty="0"/>
              <a:t>       </a:t>
            </a:r>
            <a:r>
              <a:rPr lang="en-US" dirty="0" err="1"/>
              <a:t>Noviembre</a:t>
            </a:r>
            <a:r>
              <a:rPr lang="en-US" dirty="0"/>
              <a:t> de 2018).</a:t>
            </a:r>
          </a:p>
          <a:p>
            <a:endParaRPr lang="en-US" dirty="0"/>
          </a:p>
          <a:p>
            <a:r>
              <a:rPr lang="en-US" dirty="0"/>
              <a:t>7.8 Las </a:t>
            </a:r>
            <a:r>
              <a:rPr lang="en-US" dirty="0" err="1"/>
              <a:t>prácticas</a:t>
            </a:r>
            <a:r>
              <a:rPr lang="en-US" dirty="0"/>
              <a:t> </a:t>
            </a:r>
            <a:r>
              <a:rPr lang="en-US" dirty="0" err="1"/>
              <a:t>mantienen</a:t>
            </a:r>
            <a:r>
              <a:rPr lang="en-US" dirty="0"/>
              <a:t> la </a:t>
            </a:r>
            <a:r>
              <a:rPr lang="en-US" dirty="0" err="1"/>
              <a:t>calidad</a:t>
            </a:r>
            <a:r>
              <a:rPr lang="en-US" dirty="0"/>
              <a:t> y la </a:t>
            </a:r>
            <a:r>
              <a:rPr lang="en-US" dirty="0" err="1"/>
              <a:t>disponibilidad</a:t>
            </a:r>
            <a:r>
              <a:rPr lang="en-US" dirty="0"/>
              <a:t> de </a:t>
            </a:r>
            <a:r>
              <a:rPr lang="en-US" b="1" dirty="0"/>
              <a:t>las </a:t>
            </a:r>
            <a:r>
              <a:rPr lang="en-US" b="1" dirty="0" err="1"/>
              <a:t>aguas</a:t>
            </a:r>
            <a:r>
              <a:rPr lang="en-US" b="1" dirty="0"/>
              <a:t> </a:t>
            </a:r>
            <a:r>
              <a:rPr lang="en-US" b="1" dirty="0" err="1"/>
              <a:t>superficiales</a:t>
            </a:r>
            <a:r>
              <a:rPr lang="en-US" b="1" dirty="0"/>
              <a:t> y </a:t>
            </a:r>
            <a:r>
              <a:rPr lang="en-US" b="1" dirty="0" err="1"/>
              <a:t>subterráneas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Hay un plan de </a:t>
            </a:r>
            <a:r>
              <a:rPr lang="en-US" dirty="0" err="1"/>
              <a:t>gestión</a:t>
            </a:r>
            <a:r>
              <a:rPr lang="en-US" dirty="0"/>
              <a:t> del </a:t>
            </a:r>
            <a:r>
              <a:rPr lang="en-US" dirty="0" err="1"/>
              <a:t>agua</a:t>
            </a:r>
            <a:r>
              <a:rPr lang="en-US" dirty="0"/>
              <a:t>  &gt; </a:t>
            </a:r>
            <a:r>
              <a:rPr lang="en-US" dirty="0" err="1"/>
              <a:t>eficiente</a:t>
            </a:r>
            <a:r>
              <a:rPr lang="en-US" dirty="0"/>
              <a:t> y una </a:t>
            </a:r>
            <a:r>
              <a:rPr lang="en-US" dirty="0" err="1"/>
              <a:t>disponibilidad</a:t>
            </a:r>
            <a:r>
              <a:rPr lang="en-US" dirty="0"/>
              <a:t> continua de las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 </a:t>
            </a:r>
            <a:r>
              <a:rPr lang="en-US" dirty="0" err="1"/>
              <a:t>cursos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y los </a:t>
            </a:r>
            <a:r>
              <a:rPr lang="en-US" dirty="0" err="1"/>
              <a:t>humedales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protegidos</a:t>
            </a:r>
            <a:endParaRPr lang="en-US" dirty="0"/>
          </a:p>
          <a:p>
            <a:r>
              <a:rPr lang="en-US" dirty="0"/>
              <a:t>•.   El </a:t>
            </a:r>
            <a:r>
              <a:rPr lang="en-US" dirty="0" err="1"/>
              <a:t>efluente</a:t>
            </a:r>
            <a:r>
              <a:rPr lang="en-US" dirty="0"/>
              <a:t> de la planta </a:t>
            </a:r>
            <a:r>
              <a:rPr lang="en-US" dirty="0" err="1"/>
              <a:t>extractora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para </a:t>
            </a:r>
            <a:r>
              <a:rPr lang="en-US" dirty="0" err="1"/>
              <a:t>cumplir</a:t>
            </a:r>
            <a:r>
              <a:rPr lang="en-US" dirty="0"/>
              <a:t> con </a:t>
            </a:r>
            <a:r>
              <a:rPr lang="en-US" dirty="0" err="1"/>
              <a:t>regulaciones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endParaRPr lang="en-US" dirty="0"/>
          </a:p>
          <a:p>
            <a:r>
              <a:rPr lang="en-US" dirty="0"/>
              <a:t>•    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de la planta </a:t>
            </a:r>
            <a:r>
              <a:rPr lang="en-US" dirty="0" err="1"/>
              <a:t>extractora</a:t>
            </a:r>
            <a:r>
              <a:rPr lang="en-US" dirty="0"/>
              <a:t> por </a:t>
            </a:r>
            <a:r>
              <a:rPr lang="en-US" dirty="0" err="1"/>
              <a:t>tonelada</a:t>
            </a:r>
            <a:r>
              <a:rPr lang="en-US" dirty="0"/>
              <a:t> de RFF es </a:t>
            </a:r>
            <a:r>
              <a:rPr lang="en-US" dirty="0" err="1"/>
              <a:t>monitoreado</a:t>
            </a:r>
            <a:r>
              <a:rPr lang="en-US" dirty="0"/>
              <a:t> y </a:t>
            </a:r>
            <a:r>
              <a:rPr lang="en-US" dirty="0" err="1"/>
              <a:t>registrado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dirty="0"/>
              <a:t>7.11 </a:t>
            </a:r>
            <a:r>
              <a:rPr lang="en-US" b="1" dirty="0"/>
              <a:t>No se </a:t>
            </a:r>
            <a:r>
              <a:rPr lang="en-US" b="1" dirty="0" err="1"/>
              <a:t>usa</a:t>
            </a:r>
            <a:r>
              <a:rPr lang="en-US" b="1" dirty="0"/>
              <a:t> el </a:t>
            </a:r>
            <a:r>
              <a:rPr lang="en-US" b="1" dirty="0" err="1"/>
              <a:t>fuego</a:t>
            </a:r>
            <a:r>
              <a:rPr lang="en-US" b="1" dirty="0"/>
              <a:t> para </a:t>
            </a:r>
            <a:r>
              <a:rPr lang="en-US" b="1" dirty="0" err="1"/>
              <a:t>preparar</a:t>
            </a:r>
            <a:r>
              <a:rPr lang="en-US" b="1" dirty="0"/>
              <a:t> la tierra </a:t>
            </a:r>
            <a:r>
              <a:rPr lang="en-US" dirty="0"/>
              <a:t>y se </a:t>
            </a:r>
            <a:r>
              <a:rPr lang="en-US" dirty="0" err="1"/>
              <a:t>previene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área</a:t>
            </a:r>
            <a:r>
              <a:rPr lang="en-US" dirty="0"/>
              <a:t> bajo </a:t>
            </a:r>
            <a:r>
              <a:rPr lang="en-US" dirty="0" err="1"/>
              <a:t>manejo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dirty="0"/>
              <a:t>7.12 </a:t>
            </a:r>
            <a:r>
              <a:rPr lang="en-US" b="1" dirty="0"/>
              <a:t>El </a:t>
            </a:r>
            <a:r>
              <a:rPr lang="en-US" b="1" dirty="0" err="1"/>
              <a:t>despeje</a:t>
            </a:r>
            <a:r>
              <a:rPr lang="en-US" b="1" dirty="0"/>
              <a:t> de tierras no causa </a:t>
            </a:r>
            <a:r>
              <a:rPr lang="en-US" b="1" dirty="0" err="1"/>
              <a:t>deforestación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daña</a:t>
            </a:r>
            <a:r>
              <a:rPr lang="en-US" dirty="0"/>
              <a:t> </a:t>
            </a:r>
            <a:r>
              <a:rPr lang="en-US" dirty="0" err="1"/>
              <a:t>ningún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necesaria</a:t>
            </a:r>
            <a:r>
              <a:rPr lang="en-US" dirty="0"/>
              <a:t> para </a:t>
            </a:r>
            <a:r>
              <a:rPr lang="en-US" dirty="0" err="1"/>
              <a:t>proteger</a:t>
            </a:r>
            <a:r>
              <a:rPr lang="en-US" dirty="0"/>
              <a:t> las areas de </a:t>
            </a:r>
            <a:r>
              <a:rPr lang="en-US" dirty="0" err="1"/>
              <a:t>importancia</a:t>
            </a:r>
            <a:r>
              <a:rPr lang="en-US" dirty="0"/>
              <a:t> de </a:t>
            </a:r>
            <a:r>
              <a:rPr lang="en-US" dirty="0" err="1"/>
              <a:t>conservación</a:t>
            </a:r>
            <a:r>
              <a:rPr lang="en-US" dirty="0"/>
              <a:t> AVC (</a:t>
            </a:r>
            <a:r>
              <a:rPr lang="en-US" dirty="0" err="1"/>
              <a:t>Bosques</a:t>
            </a:r>
            <a:r>
              <a:rPr lang="en-US" dirty="0"/>
              <a:t>, </a:t>
            </a:r>
            <a:r>
              <a:rPr lang="en-US" dirty="0" err="1"/>
              <a:t>humedales</a:t>
            </a:r>
            <a:r>
              <a:rPr lang="en-US" dirty="0"/>
              <a:t>,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habitan</a:t>
            </a:r>
            <a:r>
              <a:rPr lang="en-US" dirty="0"/>
              <a:t> </a:t>
            </a:r>
            <a:r>
              <a:rPr lang="en-US" dirty="0" err="1"/>
              <a:t>especies</a:t>
            </a:r>
            <a:r>
              <a:rPr lang="en-US" dirty="0"/>
              <a:t> </a:t>
            </a:r>
            <a:r>
              <a:rPr lang="en-US" dirty="0" err="1"/>
              <a:t>protegidas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7596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3315D5-B4E1-47ED-9E84-256404675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3AEBE7-7899-43EE-84C0-9C844B3D3D5D}"/>
              </a:ext>
            </a:extLst>
          </p:cNvPr>
          <p:cNvSpPr/>
          <p:nvPr/>
        </p:nvSpPr>
        <p:spPr>
          <a:xfrm>
            <a:off x="1058091" y="516194"/>
            <a:ext cx="6506384" cy="2912806"/>
          </a:xfrm>
          <a:prstGeom prst="rect">
            <a:avLst/>
          </a:prstGeom>
          <a:gradFill>
            <a:gsLst>
              <a:gs pos="100000">
                <a:srgbClr val="F79226">
                  <a:alpha val="0"/>
                </a:srgbClr>
              </a:gs>
              <a:gs pos="43000">
                <a:srgbClr val="F7922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1" name="Google Shape;321;p29"/>
          <p:cNvSpPr txBox="1"/>
          <p:nvPr/>
        </p:nvSpPr>
        <p:spPr>
          <a:xfrm>
            <a:off x="3899739" y="4432772"/>
            <a:ext cx="458009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2C7A5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GRACIAS</a:t>
            </a:r>
            <a:endParaRPr lang="en-US" sz="5400" dirty="0">
              <a:solidFill>
                <a:srgbClr val="2C7A5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4FC14E5-1128-4432-B1D1-9996986E4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2" y="5738703"/>
            <a:ext cx="722229" cy="731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AD95F1-2519-4AA6-BCF0-743FEDE4ACA7}"/>
              </a:ext>
            </a:extLst>
          </p:cNvPr>
          <p:cNvSpPr/>
          <p:nvPr/>
        </p:nvSpPr>
        <p:spPr>
          <a:xfrm>
            <a:off x="7564475" y="2777384"/>
            <a:ext cx="4581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7922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</a:rPr>
              <a:t>www.rspo.org</a:t>
            </a:r>
            <a:endParaRPr lang="en-US" sz="3200">
              <a:solidFill>
                <a:srgbClr val="F7922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A5A6E9-D09F-414F-BCEB-233FF1525C34}"/>
              </a:ext>
            </a:extLst>
          </p:cNvPr>
          <p:cNvSpPr/>
          <p:nvPr/>
        </p:nvSpPr>
        <p:spPr>
          <a:xfrm>
            <a:off x="1058091" y="578140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RSPO will transform markets to make</a:t>
            </a:r>
          </a:p>
          <a:p>
            <a:pPr lvl="0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sustainable palm oil the norm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Google Shape;622;p55">
            <a:extLst>
              <a:ext uri="{FF2B5EF4-FFF2-40B4-BE49-F238E27FC236}">
                <a16:creationId xmlns:a16="http://schemas.microsoft.com/office/drawing/2014/main" xmlns="" id="{5653DF2C-BC43-4281-884D-3521A917AE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91" y="1883895"/>
            <a:ext cx="6506384" cy="18585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21;p29">
            <a:extLst>
              <a:ext uri="{FF2B5EF4-FFF2-40B4-BE49-F238E27FC236}">
                <a16:creationId xmlns:a16="http://schemas.microsoft.com/office/drawing/2014/main" xmlns="" id="{4D9EE559-DE8A-D04D-BD54-17A296BAEA2F}"/>
              </a:ext>
            </a:extLst>
          </p:cNvPr>
          <p:cNvSpPr txBox="1"/>
          <p:nvPr/>
        </p:nvSpPr>
        <p:spPr>
          <a:xfrm>
            <a:off x="2457799" y="3630224"/>
            <a:ext cx="77529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5400" dirty="0" err="1">
                <a:solidFill>
                  <a:srgbClr val="2C7A5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Preguntas</a:t>
            </a:r>
            <a:r>
              <a:rPr lang="en-US" sz="5400" dirty="0">
                <a:solidFill>
                  <a:srgbClr val="2C7A5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 ?</a:t>
            </a:r>
            <a:endParaRPr lang="en-US" sz="5400" dirty="0">
              <a:solidFill>
                <a:srgbClr val="2C7A5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5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A20E062-D89D-4E4F-BB2E-8DF6A1C6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5D1509E7-7C64-034F-A836-EC2E94AF3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b="6635"/>
          <a:stretch/>
        </p:blipFill>
        <p:spPr bwMode="auto">
          <a:xfrm>
            <a:off x="0" y="1230450"/>
            <a:ext cx="12192000" cy="49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527;p21">
            <a:extLst>
              <a:ext uri="{FF2B5EF4-FFF2-40B4-BE49-F238E27FC236}">
                <a16:creationId xmlns:a16="http://schemas.microsoft.com/office/drawing/2014/main" xmlns="" id="{436345F6-A652-954C-B20F-B6D8A3740C32}"/>
              </a:ext>
            </a:extLst>
          </p:cNvPr>
          <p:cNvGrpSpPr/>
          <p:nvPr/>
        </p:nvGrpSpPr>
        <p:grpSpPr>
          <a:xfrm>
            <a:off x="10927533" y="0"/>
            <a:ext cx="1264467" cy="1264467"/>
            <a:chOff x="6895186" y="2697765"/>
            <a:chExt cx="747958" cy="747958"/>
          </a:xfrm>
        </p:grpSpPr>
        <p:sp>
          <p:nvSpPr>
            <p:cNvPr id="6" name="Google Shape;528;p21">
              <a:extLst>
                <a:ext uri="{FF2B5EF4-FFF2-40B4-BE49-F238E27FC236}">
                  <a16:creationId xmlns:a16="http://schemas.microsoft.com/office/drawing/2014/main" xmlns="" id="{D41F8727-B0FC-7140-9E5D-187EDF76E3BB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529;p21">
              <a:extLst>
                <a:ext uri="{FF2B5EF4-FFF2-40B4-BE49-F238E27FC236}">
                  <a16:creationId xmlns:a16="http://schemas.microsoft.com/office/drawing/2014/main" xmlns="" id="{1B6ED51F-C2E6-7641-9410-33589B24CB86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8" name="Google Shape;530;p21">
                <a:extLst>
                  <a:ext uri="{FF2B5EF4-FFF2-40B4-BE49-F238E27FC236}">
                    <a16:creationId xmlns:a16="http://schemas.microsoft.com/office/drawing/2014/main" xmlns="" id="{BA96B0AB-6D78-1D4F-86B2-2C9DED19198A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31;p21">
                <a:extLst>
                  <a:ext uri="{FF2B5EF4-FFF2-40B4-BE49-F238E27FC236}">
                    <a16:creationId xmlns:a16="http://schemas.microsoft.com/office/drawing/2014/main" xmlns="" id="{7FBBEDCD-E8AA-DA40-B9B1-FE3B23959BBC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32;p21">
                <a:extLst>
                  <a:ext uri="{FF2B5EF4-FFF2-40B4-BE49-F238E27FC236}">
                    <a16:creationId xmlns:a16="http://schemas.microsoft.com/office/drawing/2014/main" xmlns="" id="{1BD00675-90F3-2A48-B269-877EA549A693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33;p21">
                <a:extLst>
                  <a:ext uri="{FF2B5EF4-FFF2-40B4-BE49-F238E27FC236}">
                    <a16:creationId xmlns:a16="http://schemas.microsoft.com/office/drawing/2014/main" xmlns="" id="{22C5B643-D2C2-8540-9C48-57A0EA3EAD28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34;p21">
                <a:extLst>
                  <a:ext uri="{FF2B5EF4-FFF2-40B4-BE49-F238E27FC236}">
                    <a16:creationId xmlns:a16="http://schemas.microsoft.com/office/drawing/2014/main" xmlns="" id="{A4279F1F-F890-1E47-83A7-125E4A1103DC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35;p21">
                <a:extLst>
                  <a:ext uri="{FF2B5EF4-FFF2-40B4-BE49-F238E27FC236}">
                    <a16:creationId xmlns:a16="http://schemas.microsoft.com/office/drawing/2014/main" xmlns="" id="{5E8F5882-8239-AB4D-868F-4792309135E4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6;p21">
                <a:extLst>
                  <a:ext uri="{FF2B5EF4-FFF2-40B4-BE49-F238E27FC236}">
                    <a16:creationId xmlns:a16="http://schemas.microsoft.com/office/drawing/2014/main" xmlns="" id="{6B563016-1D45-4B45-83F0-B929D29DAE18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7;p21">
                <a:extLst>
                  <a:ext uri="{FF2B5EF4-FFF2-40B4-BE49-F238E27FC236}">
                    <a16:creationId xmlns:a16="http://schemas.microsoft.com/office/drawing/2014/main" xmlns="" id="{A9F189C5-B241-1446-83FF-075EB1BB25B1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8;p21">
                <a:extLst>
                  <a:ext uri="{FF2B5EF4-FFF2-40B4-BE49-F238E27FC236}">
                    <a16:creationId xmlns:a16="http://schemas.microsoft.com/office/drawing/2014/main" xmlns="" id="{2E07B55D-8D47-9F40-863F-A4C657772657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9;p21">
                <a:extLst>
                  <a:ext uri="{FF2B5EF4-FFF2-40B4-BE49-F238E27FC236}">
                    <a16:creationId xmlns:a16="http://schemas.microsoft.com/office/drawing/2014/main" xmlns="" id="{EC41CCAA-34D9-7441-9E01-B9A3AD5215FF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40;p21">
                <a:extLst>
                  <a:ext uri="{FF2B5EF4-FFF2-40B4-BE49-F238E27FC236}">
                    <a16:creationId xmlns:a16="http://schemas.microsoft.com/office/drawing/2014/main" xmlns="" id="{C7FF94B6-0D5F-6540-AC14-4F5EF784E18D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41;p21">
                <a:extLst>
                  <a:ext uri="{FF2B5EF4-FFF2-40B4-BE49-F238E27FC236}">
                    <a16:creationId xmlns:a16="http://schemas.microsoft.com/office/drawing/2014/main" xmlns="" id="{26F11040-BCE7-0C4A-9380-59A1119BD63C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42;p21">
                <a:extLst>
                  <a:ext uri="{FF2B5EF4-FFF2-40B4-BE49-F238E27FC236}">
                    <a16:creationId xmlns:a16="http://schemas.microsoft.com/office/drawing/2014/main" xmlns="" id="{0582D619-23B6-F04A-8205-09F7D776E579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43;p21">
                <a:extLst>
                  <a:ext uri="{FF2B5EF4-FFF2-40B4-BE49-F238E27FC236}">
                    <a16:creationId xmlns:a16="http://schemas.microsoft.com/office/drawing/2014/main" xmlns="" id="{A169CF1B-341C-8045-AF8B-9F5BEFCEF3F9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44;p21">
                <a:extLst>
                  <a:ext uri="{FF2B5EF4-FFF2-40B4-BE49-F238E27FC236}">
                    <a16:creationId xmlns:a16="http://schemas.microsoft.com/office/drawing/2014/main" xmlns="" id="{73A63FDA-EF93-9143-95AB-7A4172B8211B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45;p21">
                <a:extLst>
                  <a:ext uri="{FF2B5EF4-FFF2-40B4-BE49-F238E27FC236}">
                    <a16:creationId xmlns:a16="http://schemas.microsoft.com/office/drawing/2014/main" xmlns="" id="{760264F5-B08C-724B-A477-0924E422C0C8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6;p21">
                <a:extLst>
                  <a:ext uri="{FF2B5EF4-FFF2-40B4-BE49-F238E27FC236}">
                    <a16:creationId xmlns:a16="http://schemas.microsoft.com/office/drawing/2014/main" xmlns="" id="{A7AC386D-3B0C-A343-8A54-3038278C19F7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7;p21">
                <a:extLst>
                  <a:ext uri="{FF2B5EF4-FFF2-40B4-BE49-F238E27FC236}">
                    <a16:creationId xmlns:a16="http://schemas.microsoft.com/office/drawing/2014/main" xmlns="" id="{5282EACB-B375-A947-A7ED-852031BE27E7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8;p21">
                <a:extLst>
                  <a:ext uri="{FF2B5EF4-FFF2-40B4-BE49-F238E27FC236}">
                    <a16:creationId xmlns:a16="http://schemas.microsoft.com/office/drawing/2014/main" xmlns="" id="{12896F94-1A79-6A43-9D9A-E369E90A7B19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9;p21">
                <a:extLst>
                  <a:ext uri="{FF2B5EF4-FFF2-40B4-BE49-F238E27FC236}">
                    <a16:creationId xmlns:a16="http://schemas.microsoft.com/office/drawing/2014/main" xmlns="" id="{0C73E205-334E-4547-8FFB-11F7FB49995E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50;p21">
                <a:extLst>
                  <a:ext uri="{FF2B5EF4-FFF2-40B4-BE49-F238E27FC236}">
                    <a16:creationId xmlns:a16="http://schemas.microsoft.com/office/drawing/2014/main" xmlns="" id="{2ACF2ED4-2604-AC46-A02B-0446B1161E02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51;p21">
                <a:extLst>
                  <a:ext uri="{FF2B5EF4-FFF2-40B4-BE49-F238E27FC236}">
                    <a16:creationId xmlns:a16="http://schemas.microsoft.com/office/drawing/2014/main" xmlns="" id="{03A0BB59-C269-954E-BADD-F5439995758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52;p21">
                <a:extLst>
                  <a:ext uri="{FF2B5EF4-FFF2-40B4-BE49-F238E27FC236}">
                    <a16:creationId xmlns:a16="http://schemas.microsoft.com/office/drawing/2014/main" xmlns="" id="{BFA14884-6C91-1549-98EB-B1696CEB37F0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53;p21">
                <a:extLst>
                  <a:ext uri="{FF2B5EF4-FFF2-40B4-BE49-F238E27FC236}">
                    <a16:creationId xmlns:a16="http://schemas.microsoft.com/office/drawing/2014/main" xmlns="" id="{ADCD4AFB-6F88-EA44-9ED8-30206158FD75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54;p21">
                <a:extLst>
                  <a:ext uri="{FF2B5EF4-FFF2-40B4-BE49-F238E27FC236}">
                    <a16:creationId xmlns:a16="http://schemas.microsoft.com/office/drawing/2014/main" xmlns="" id="{4DD0F2E0-E111-1749-A19B-70CA23EE6BC3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55;p21">
                <a:extLst>
                  <a:ext uri="{FF2B5EF4-FFF2-40B4-BE49-F238E27FC236}">
                    <a16:creationId xmlns:a16="http://schemas.microsoft.com/office/drawing/2014/main" xmlns="" id="{51FA4412-22B5-FC4B-9EF9-AFF8B73F8230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6;p21">
                <a:extLst>
                  <a:ext uri="{FF2B5EF4-FFF2-40B4-BE49-F238E27FC236}">
                    <a16:creationId xmlns:a16="http://schemas.microsoft.com/office/drawing/2014/main" xmlns="" id="{31A47042-CDA6-BA41-83DE-2A923E6702CB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7;p21">
                <a:extLst>
                  <a:ext uri="{FF2B5EF4-FFF2-40B4-BE49-F238E27FC236}">
                    <a16:creationId xmlns:a16="http://schemas.microsoft.com/office/drawing/2014/main" xmlns="" id="{06265086-4B8A-8247-8A6C-585A3E09A352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8;p21">
                <a:extLst>
                  <a:ext uri="{FF2B5EF4-FFF2-40B4-BE49-F238E27FC236}">
                    <a16:creationId xmlns:a16="http://schemas.microsoft.com/office/drawing/2014/main" xmlns="" id="{196E4CAF-7A1B-984A-BD2F-4A9504AFB7C4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9;p21">
                <a:extLst>
                  <a:ext uri="{FF2B5EF4-FFF2-40B4-BE49-F238E27FC236}">
                    <a16:creationId xmlns:a16="http://schemas.microsoft.com/office/drawing/2014/main" xmlns="" id="{34F58174-205D-A546-BDA8-2206250644F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60;p21">
                <a:extLst>
                  <a:ext uri="{FF2B5EF4-FFF2-40B4-BE49-F238E27FC236}">
                    <a16:creationId xmlns:a16="http://schemas.microsoft.com/office/drawing/2014/main" xmlns="" id="{6D2EF42C-7BE0-5342-9B2A-45308B488B79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61;p21">
                <a:extLst>
                  <a:ext uri="{FF2B5EF4-FFF2-40B4-BE49-F238E27FC236}">
                    <a16:creationId xmlns:a16="http://schemas.microsoft.com/office/drawing/2014/main" xmlns="" id="{B2EB23C9-C543-324D-ACFA-BF766554DD75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62;p21">
                <a:extLst>
                  <a:ext uri="{FF2B5EF4-FFF2-40B4-BE49-F238E27FC236}">
                    <a16:creationId xmlns:a16="http://schemas.microsoft.com/office/drawing/2014/main" xmlns="" id="{D5CBD086-2140-C44D-AE56-41CCE41E26D8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63;p21">
                <a:extLst>
                  <a:ext uri="{FF2B5EF4-FFF2-40B4-BE49-F238E27FC236}">
                    <a16:creationId xmlns:a16="http://schemas.microsoft.com/office/drawing/2014/main" xmlns="" id="{D47AA758-3584-3D46-896F-B027C0E02E43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64;p21">
                <a:extLst>
                  <a:ext uri="{FF2B5EF4-FFF2-40B4-BE49-F238E27FC236}">
                    <a16:creationId xmlns:a16="http://schemas.microsoft.com/office/drawing/2014/main" xmlns="" id="{612E8FB7-F5B1-294A-B674-0006F139474E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65;p21">
                <a:extLst>
                  <a:ext uri="{FF2B5EF4-FFF2-40B4-BE49-F238E27FC236}">
                    <a16:creationId xmlns:a16="http://schemas.microsoft.com/office/drawing/2014/main" xmlns="" id="{F3FABAB9-773A-A745-A370-3DA56EC6D4C8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2234CF4-5DF0-6845-9DB8-0432C70DBDE6}"/>
              </a:ext>
            </a:extLst>
          </p:cNvPr>
          <p:cNvSpPr/>
          <p:nvPr/>
        </p:nvSpPr>
        <p:spPr>
          <a:xfrm>
            <a:off x="6295291" y="60090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https://wri-indonesia.org/en/blog/achieving-palm-oil-traceability-indonesia%E2%80%99s-complex-supply-chain</a:t>
            </a:r>
            <a:endParaRPr lang="es-ES_tradnl" sz="1000" dirty="0"/>
          </a:p>
        </p:txBody>
      </p:sp>
      <p:sp>
        <p:nvSpPr>
          <p:cNvPr id="51" name="Google Shape;170;p18">
            <a:extLst>
              <a:ext uri="{FF2B5EF4-FFF2-40B4-BE49-F238E27FC236}">
                <a16:creationId xmlns:a16="http://schemas.microsoft.com/office/drawing/2014/main" xmlns="" id="{70F8A432-2BA2-FF4F-82C8-8998282E3C8F}"/>
              </a:ext>
            </a:extLst>
          </p:cNvPr>
          <p:cNvSpPr txBox="1"/>
          <p:nvPr/>
        </p:nvSpPr>
        <p:spPr>
          <a:xfrm>
            <a:off x="-783459" y="687133"/>
            <a:ext cx="8348710" cy="543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2800" b="1" dirty="0">
                <a:ea typeface="Arial" panose="020B0604020202020204" pitchFamily="34" charset="0"/>
              </a:rPr>
              <a:t>Cadena de Suministro de la Palma de Aceite</a:t>
            </a:r>
            <a:endParaRPr lang="en-US" sz="2800" b="1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AC78E96-3416-EB48-8307-D931D917560B}"/>
              </a:ext>
            </a:extLst>
          </p:cNvPr>
          <p:cNvSpPr txBox="1"/>
          <p:nvPr/>
        </p:nvSpPr>
        <p:spPr>
          <a:xfrm>
            <a:off x="3748934" y="3013369"/>
            <a:ext cx="70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6">
                    <a:lumMod val="50000"/>
                  </a:schemeClr>
                </a:solidFill>
              </a:rPr>
              <a:t>Principios y Criterios 2018 (Interpretación Nacional de México)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6">
                    <a:lumMod val="50000"/>
                  </a:schemeClr>
                </a:solidFill>
              </a:rPr>
              <a:t>Planta Extractora Sola: Cadena de Suministro 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4030D7A9-1A53-D541-A262-B73A35DC4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2159"/>
              </p:ext>
            </p:extLst>
          </p:nvPr>
        </p:nvGraphicFramePr>
        <p:xfrm>
          <a:off x="404366" y="369200"/>
          <a:ext cx="10820888" cy="6086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9386">
                  <a:extLst>
                    <a:ext uri="{9D8B030D-6E8A-4147-A177-3AD203B41FA5}">
                      <a16:colId xmlns:a16="http://schemas.microsoft.com/office/drawing/2014/main" xmlns="" val="1516995690"/>
                    </a:ext>
                  </a:extLst>
                </a:gridCol>
                <a:gridCol w="7751502">
                  <a:extLst>
                    <a:ext uri="{9D8B030D-6E8A-4147-A177-3AD203B41FA5}">
                      <a16:colId xmlns:a16="http://schemas.microsoft.com/office/drawing/2014/main" xmlns="" val="4213463369"/>
                    </a:ext>
                  </a:extLst>
                </a:gridCol>
              </a:tblGrid>
              <a:tr h="549447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TIPOS DE CERTIFICACIÓN RSPO SEGÚN EL ESLAVON EN LA CADENA DE SUMINISTRO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830904"/>
                  </a:ext>
                </a:extLst>
              </a:tr>
              <a:tr h="1877375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Principios y Criterios 2018 (Interpretación Nacional de México)</a:t>
                      </a:r>
                      <a:endParaRPr lang="es-ES_trad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Certificación para esquema de productores independientes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Certificación en grupo para productores</a:t>
                      </a:r>
                      <a:endParaRPr lang="es-ES_tradnl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Estándar para Pequeños productores Independientes  (Nov 2019)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Estándar de certificación Jurisdiccional (Regiones palmeras – Desarrollo individual en cada país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896944"/>
                  </a:ext>
                </a:extLst>
              </a:tr>
              <a:tr h="1829607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Principios y Criterios 2018 (Interpretación Nacional de México)</a:t>
                      </a:r>
                      <a:endParaRPr lang="es-ES_trad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Planta de beneficio (sola) : Cadena de Suministro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203544"/>
                  </a:ext>
                </a:extLst>
              </a:tr>
              <a:tr h="1829607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46488" marR="0" lvl="0" indent="-617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646488" marR="0" lvl="0" indent="-617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Cadena de Suministro</a:t>
                      </a:r>
                      <a:endParaRPr lang="es-ES_tradnl" dirty="0"/>
                    </a:p>
                    <a:p>
                      <a:r>
                        <a:rPr lang="es-ES_tradnl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185678"/>
                  </a:ext>
                </a:extLst>
              </a:tr>
            </a:tbl>
          </a:graphicData>
        </a:graphic>
      </p:graphicFrame>
      <p:pic>
        <p:nvPicPr>
          <p:cNvPr id="50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05856F58-F538-884E-8C8C-81446D8F6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571748" y="998158"/>
            <a:ext cx="2355317" cy="15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527;p21">
            <a:extLst>
              <a:ext uri="{FF2B5EF4-FFF2-40B4-BE49-F238E27FC236}">
                <a16:creationId xmlns:a16="http://schemas.microsoft.com/office/drawing/2014/main" xmlns="" id="{436345F6-A652-954C-B20F-B6D8A3740C32}"/>
              </a:ext>
            </a:extLst>
          </p:cNvPr>
          <p:cNvGrpSpPr/>
          <p:nvPr/>
        </p:nvGrpSpPr>
        <p:grpSpPr>
          <a:xfrm>
            <a:off x="10927533" y="0"/>
            <a:ext cx="1264467" cy="1264467"/>
            <a:chOff x="6895186" y="2697765"/>
            <a:chExt cx="747958" cy="747958"/>
          </a:xfrm>
        </p:grpSpPr>
        <p:sp>
          <p:nvSpPr>
            <p:cNvPr id="6" name="Google Shape;528;p21">
              <a:extLst>
                <a:ext uri="{FF2B5EF4-FFF2-40B4-BE49-F238E27FC236}">
                  <a16:creationId xmlns:a16="http://schemas.microsoft.com/office/drawing/2014/main" xmlns="" id="{D41F8727-B0FC-7140-9E5D-187EDF76E3BB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529;p21">
              <a:extLst>
                <a:ext uri="{FF2B5EF4-FFF2-40B4-BE49-F238E27FC236}">
                  <a16:creationId xmlns:a16="http://schemas.microsoft.com/office/drawing/2014/main" xmlns="" id="{1B6ED51F-C2E6-7641-9410-33589B24CB86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8" name="Google Shape;530;p21">
                <a:extLst>
                  <a:ext uri="{FF2B5EF4-FFF2-40B4-BE49-F238E27FC236}">
                    <a16:creationId xmlns:a16="http://schemas.microsoft.com/office/drawing/2014/main" xmlns="" id="{BA96B0AB-6D78-1D4F-86B2-2C9DED19198A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31;p21">
                <a:extLst>
                  <a:ext uri="{FF2B5EF4-FFF2-40B4-BE49-F238E27FC236}">
                    <a16:creationId xmlns:a16="http://schemas.microsoft.com/office/drawing/2014/main" xmlns="" id="{7FBBEDCD-E8AA-DA40-B9B1-FE3B23959BBC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32;p21">
                <a:extLst>
                  <a:ext uri="{FF2B5EF4-FFF2-40B4-BE49-F238E27FC236}">
                    <a16:creationId xmlns:a16="http://schemas.microsoft.com/office/drawing/2014/main" xmlns="" id="{1BD00675-90F3-2A48-B269-877EA549A693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33;p21">
                <a:extLst>
                  <a:ext uri="{FF2B5EF4-FFF2-40B4-BE49-F238E27FC236}">
                    <a16:creationId xmlns:a16="http://schemas.microsoft.com/office/drawing/2014/main" xmlns="" id="{22C5B643-D2C2-8540-9C48-57A0EA3EAD28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34;p21">
                <a:extLst>
                  <a:ext uri="{FF2B5EF4-FFF2-40B4-BE49-F238E27FC236}">
                    <a16:creationId xmlns:a16="http://schemas.microsoft.com/office/drawing/2014/main" xmlns="" id="{A4279F1F-F890-1E47-83A7-125E4A1103DC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35;p21">
                <a:extLst>
                  <a:ext uri="{FF2B5EF4-FFF2-40B4-BE49-F238E27FC236}">
                    <a16:creationId xmlns:a16="http://schemas.microsoft.com/office/drawing/2014/main" xmlns="" id="{5E8F5882-8239-AB4D-868F-4792309135E4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6;p21">
                <a:extLst>
                  <a:ext uri="{FF2B5EF4-FFF2-40B4-BE49-F238E27FC236}">
                    <a16:creationId xmlns:a16="http://schemas.microsoft.com/office/drawing/2014/main" xmlns="" id="{6B563016-1D45-4B45-83F0-B929D29DAE18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7;p21">
                <a:extLst>
                  <a:ext uri="{FF2B5EF4-FFF2-40B4-BE49-F238E27FC236}">
                    <a16:creationId xmlns:a16="http://schemas.microsoft.com/office/drawing/2014/main" xmlns="" id="{A9F189C5-B241-1446-83FF-075EB1BB25B1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8;p21">
                <a:extLst>
                  <a:ext uri="{FF2B5EF4-FFF2-40B4-BE49-F238E27FC236}">
                    <a16:creationId xmlns:a16="http://schemas.microsoft.com/office/drawing/2014/main" xmlns="" id="{2E07B55D-8D47-9F40-863F-A4C657772657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9;p21">
                <a:extLst>
                  <a:ext uri="{FF2B5EF4-FFF2-40B4-BE49-F238E27FC236}">
                    <a16:creationId xmlns:a16="http://schemas.microsoft.com/office/drawing/2014/main" xmlns="" id="{EC41CCAA-34D9-7441-9E01-B9A3AD5215FF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40;p21">
                <a:extLst>
                  <a:ext uri="{FF2B5EF4-FFF2-40B4-BE49-F238E27FC236}">
                    <a16:creationId xmlns:a16="http://schemas.microsoft.com/office/drawing/2014/main" xmlns="" id="{C7FF94B6-0D5F-6540-AC14-4F5EF784E18D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41;p21">
                <a:extLst>
                  <a:ext uri="{FF2B5EF4-FFF2-40B4-BE49-F238E27FC236}">
                    <a16:creationId xmlns:a16="http://schemas.microsoft.com/office/drawing/2014/main" xmlns="" id="{26F11040-BCE7-0C4A-9380-59A1119BD63C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42;p21">
                <a:extLst>
                  <a:ext uri="{FF2B5EF4-FFF2-40B4-BE49-F238E27FC236}">
                    <a16:creationId xmlns:a16="http://schemas.microsoft.com/office/drawing/2014/main" xmlns="" id="{0582D619-23B6-F04A-8205-09F7D776E579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43;p21">
                <a:extLst>
                  <a:ext uri="{FF2B5EF4-FFF2-40B4-BE49-F238E27FC236}">
                    <a16:creationId xmlns:a16="http://schemas.microsoft.com/office/drawing/2014/main" xmlns="" id="{A169CF1B-341C-8045-AF8B-9F5BEFCEF3F9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44;p21">
                <a:extLst>
                  <a:ext uri="{FF2B5EF4-FFF2-40B4-BE49-F238E27FC236}">
                    <a16:creationId xmlns:a16="http://schemas.microsoft.com/office/drawing/2014/main" xmlns="" id="{73A63FDA-EF93-9143-95AB-7A4172B8211B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45;p21">
                <a:extLst>
                  <a:ext uri="{FF2B5EF4-FFF2-40B4-BE49-F238E27FC236}">
                    <a16:creationId xmlns:a16="http://schemas.microsoft.com/office/drawing/2014/main" xmlns="" id="{760264F5-B08C-724B-A477-0924E422C0C8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6;p21">
                <a:extLst>
                  <a:ext uri="{FF2B5EF4-FFF2-40B4-BE49-F238E27FC236}">
                    <a16:creationId xmlns:a16="http://schemas.microsoft.com/office/drawing/2014/main" xmlns="" id="{A7AC386D-3B0C-A343-8A54-3038278C19F7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7;p21">
                <a:extLst>
                  <a:ext uri="{FF2B5EF4-FFF2-40B4-BE49-F238E27FC236}">
                    <a16:creationId xmlns:a16="http://schemas.microsoft.com/office/drawing/2014/main" xmlns="" id="{5282EACB-B375-A947-A7ED-852031BE27E7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8;p21">
                <a:extLst>
                  <a:ext uri="{FF2B5EF4-FFF2-40B4-BE49-F238E27FC236}">
                    <a16:creationId xmlns:a16="http://schemas.microsoft.com/office/drawing/2014/main" xmlns="" id="{12896F94-1A79-6A43-9D9A-E369E90A7B19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9;p21">
                <a:extLst>
                  <a:ext uri="{FF2B5EF4-FFF2-40B4-BE49-F238E27FC236}">
                    <a16:creationId xmlns:a16="http://schemas.microsoft.com/office/drawing/2014/main" xmlns="" id="{0C73E205-334E-4547-8FFB-11F7FB49995E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50;p21">
                <a:extLst>
                  <a:ext uri="{FF2B5EF4-FFF2-40B4-BE49-F238E27FC236}">
                    <a16:creationId xmlns:a16="http://schemas.microsoft.com/office/drawing/2014/main" xmlns="" id="{2ACF2ED4-2604-AC46-A02B-0446B1161E02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51;p21">
                <a:extLst>
                  <a:ext uri="{FF2B5EF4-FFF2-40B4-BE49-F238E27FC236}">
                    <a16:creationId xmlns:a16="http://schemas.microsoft.com/office/drawing/2014/main" xmlns="" id="{03A0BB59-C269-954E-BADD-F5439995758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52;p21">
                <a:extLst>
                  <a:ext uri="{FF2B5EF4-FFF2-40B4-BE49-F238E27FC236}">
                    <a16:creationId xmlns:a16="http://schemas.microsoft.com/office/drawing/2014/main" xmlns="" id="{BFA14884-6C91-1549-98EB-B1696CEB37F0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53;p21">
                <a:extLst>
                  <a:ext uri="{FF2B5EF4-FFF2-40B4-BE49-F238E27FC236}">
                    <a16:creationId xmlns:a16="http://schemas.microsoft.com/office/drawing/2014/main" xmlns="" id="{ADCD4AFB-6F88-EA44-9ED8-30206158FD75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54;p21">
                <a:extLst>
                  <a:ext uri="{FF2B5EF4-FFF2-40B4-BE49-F238E27FC236}">
                    <a16:creationId xmlns:a16="http://schemas.microsoft.com/office/drawing/2014/main" xmlns="" id="{4DD0F2E0-E111-1749-A19B-70CA23EE6BC3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55;p21">
                <a:extLst>
                  <a:ext uri="{FF2B5EF4-FFF2-40B4-BE49-F238E27FC236}">
                    <a16:creationId xmlns:a16="http://schemas.microsoft.com/office/drawing/2014/main" xmlns="" id="{51FA4412-22B5-FC4B-9EF9-AFF8B73F8230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6;p21">
                <a:extLst>
                  <a:ext uri="{FF2B5EF4-FFF2-40B4-BE49-F238E27FC236}">
                    <a16:creationId xmlns:a16="http://schemas.microsoft.com/office/drawing/2014/main" xmlns="" id="{31A47042-CDA6-BA41-83DE-2A923E6702CB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7;p21">
                <a:extLst>
                  <a:ext uri="{FF2B5EF4-FFF2-40B4-BE49-F238E27FC236}">
                    <a16:creationId xmlns:a16="http://schemas.microsoft.com/office/drawing/2014/main" xmlns="" id="{06265086-4B8A-8247-8A6C-585A3E09A352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8;p21">
                <a:extLst>
                  <a:ext uri="{FF2B5EF4-FFF2-40B4-BE49-F238E27FC236}">
                    <a16:creationId xmlns:a16="http://schemas.microsoft.com/office/drawing/2014/main" xmlns="" id="{196E4CAF-7A1B-984A-BD2F-4A9504AFB7C4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9;p21">
                <a:extLst>
                  <a:ext uri="{FF2B5EF4-FFF2-40B4-BE49-F238E27FC236}">
                    <a16:creationId xmlns:a16="http://schemas.microsoft.com/office/drawing/2014/main" xmlns="" id="{34F58174-205D-A546-BDA8-2206250644F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60;p21">
                <a:extLst>
                  <a:ext uri="{FF2B5EF4-FFF2-40B4-BE49-F238E27FC236}">
                    <a16:creationId xmlns:a16="http://schemas.microsoft.com/office/drawing/2014/main" xmlns="" id="{6D2EF42C-7BE0-5342-9B2A-45308B488B79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61;p21">
                <a:extLst>
                  <a:ext uri="{FF2B5EF4-FFF2-40B4-BE49-F238E27FC236}">
                    <a16:creationId xmlns:a16="http://schemas.microsoft.com/office/drawing/2014/main" xmlns="" id="{B2EB23C9-C543-324D-ACFA-BF766554DD75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62;p21">
                <a:extLst>
                  <a:ext uri="{FF2B5EF4-FFF2-40B4-BE49-F238E27FC236}">
                    <a16:creationId xmlns:a16="http://schemas.microsoft.com/office/drawing/2014/main" xmlns="" id="{D5CBD086-2140-C44D-AE56-41CCE41E26D8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63;p21">
                <a:extLst>
                  <a:ext uri="{FF2B5EF4-FFF2-40B4-BE49-F238E27FC236}">
                    <a16:creationId xmlns:a16="http://schemas.microsoft.com/office/drawing/2014/main" xmlns="" id="{D47AA758-3584-3D46-896F-B027C0E02E43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64;p21">
                <a:extLst>
                  <a:ext uri="{FF2B5EF4-FFF2-40B4-BE49-F238E27FC236}">
                    <a16:creationId xmlns:a16="http://schemas.microsoft.com/office/drawing/2014/main" xmlns="" id="{612E8FB7-F5B1-294A-B674-0006F139474E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65;p21">
                <a:extLst>
                  <a:ext uri="{FF2B5EF4-FFF2-40B4-BE49-F238E27FC236}">
                    <a16:creationId xmlns:a16="http://schemas.microsoft.com/office/drawing/2014/main" xmlns="" id="{F3FABAB9-773A-A745-A370-3DA56EC6D4C8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8D927CE8-BBE1-A642-AFA2-8EFDA10A0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r="55519" b="45586"/>
          <a:stretch/>
        </p:blipFill>
        <p:spPr bwMode="auto">
          <a:xfrm>
            <a:off x="571747" y="2850938"/>
            <a:ext cx="2701267" cy="17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A59C983E-10D8-AC4F-AA1E-A1FD463DD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11442" b="46501"/>
          <a:stretch/>
        </p:blipFill>
        <p:spPr bwMode="auto">
          <a:xfrm>
            <a:off x="571747" y="4751493"/>
            <a:ext cx="5728197" cy="16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0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AC78E96-3416-EB48-8307-D931D917560B}"/>
              </a:ext>
            </a:extLst>
          </p:cNvPr>
          <p:cNvSpPr txBox="1"/>
          <p:nvPr/>
        </p:nvSpPr>
        <p:spPr>
          <a:xfrm>
            <a:off x="5416062" y="1656481"/>
            <a:ext cx="70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u="sng" dirty="0">
                <a:solidFill>
                  <a:schemeClr val="accent6">
                    <a:lumMod val="50000"/>
                  </a:schemeClr>
                </a:solidFill>
              </a:rPr>
              <a:t>Principios y Criterios 2018 (Interpretación Nacional de México)</a:t>
            </a:r>
          </a:p>
        </p:txBody>
      </p:sp>
      <p:pic>
        <p:nvPicPr>
          <p:cNvPr id="50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05856F58-F538-884E-8C8C-81446D8F6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542147" y="546278"/>
            <a:ext cx="529117" cy="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527;p21">
            <a:extLst>
              <a:ext uri="{FF2B5EF4-FFF2-40B4-BE49-F238E27FC236}">
                <a16:creationId xmlns:a16="http://schemas.microsoft.com/office/drawing/2014/main" xmlns="" id="{436345F6-A652-954C-B20F-B6D8A3740C32}"/>
              </a:ext>
            </a:extLst>
          </p:cNvPr>
          <p:cNvGrpSpPr/>
          <p:nvPr/>
        </p:nvGrpSpPr>
        <p:grpSpPr>
          <a:xfrm>
            <a:off x="10927533" y="0"/>
            <a:ext cx="1264467" cy="1264467"/>
            <a:chOff x="6895186" y="2697765"/>
            <a:chExt cx="747958" cy="747958"/>
          </a:xfrm>
        </p:grpSpPr>
        <p:sp>
          <p:nvSpPr>
            <p:cNvPr id="6" name="Google Shape;528;p21">
              <a:extLst>
                <a:ext uri="{FF2B5EF4-FFF2-40B4-BE49-F238E27FC236}">
                  <a16:creationId xmlns:a16="http://schemas.microsoft.com/office/drawing/2014/main" xmlns="" id="{D41F8727-B0FC-7140-9E5D-187EDF76E3BB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529;p21">
              <a:extLst>
                <a:ext uri="{FF2B5EF4-FFF2-40B4-BE49-F238E27FC236}">
                  <a16:creationId xmlns:a16="http://schemas.microsoft.com/office/drawing/2014/main" xmlns="" id="{1B6ED51F-C2E6-7641-9410-33589B24CB86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8" name="Google Shape;530;p21">
                <a:extLst>
                  <a:ext uri="{FF2B5EF4-FFF2-40B4-BE49-F238E27FC236}">
                    <a16:creationId xmlns:a16="http://schemas.microsoft.com/office/drawing/2014/main" xmlns="" id="{BA96B0AB-6D78-1D4F-86B2-2C9DED19198A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31;p21">
                <a:extLst>
                  <a:ext uri="{FF2B5EF4-FFF2-40B4-BE49-F238E27FC236}">
                    <a16:creationId xmlns:a16="http://schemas.microsoft.com/office/drawing/2014/main" xmlns="" id="{7FBBEDCD-E8AA-DA40-B9B1-FE3B23959BBC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32;p21">
                <a:extLst>
                  <a:ext uri="{FF2B5EF4-FFF2-40B4-BE49-F238E27FC236}">
                    <a16:creationId xmlns:a16="http://schemas.microsoft.com/office/drawing/2014/main" xmlns="" id="{1BD00675-90F3-2A48-B269-877EA549A693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33;p21">
                <a:extLst>
                  <a:ext uri="{FF2B5EF4-FFF2-40B4-BE49-F238E27FC236}">
                    <a16:creationId xmlns:a16="http://schemas.microsoft.com/office/drawing/2014/main" xmlns="" id="{22C5B643-D2C2-8540-9C48-57A0EA3EAD28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34;p21">
                <a:extLst>
                  <a:ext uri="{FF2B5EF4-FFF2-40B4-BE49-F238E27FC236}">
                    <a16:creationId xmlns:a16="http://schemas.microsoft.com/office/drawing/2014/main" xmlns="" id="{A4279F1F-F890-1E47-83A7-125E4A1103DC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35;p21">
                <a:extLst>
                  <a:ext uri="{FF2B5EF4-FFF2-40B4-BE49-F238E27FC236}">
                    <a16:creationId xmlns:a16="http://schemas.microsoft.com/office/drawing/2014/main" xmlns="" id="{5E8F5882-8239-AB4D-868F-4792309135E4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6;p21">
                <a:extLst>
                  <a:ext uri="{FF2B5EF4-FFF2-40B4-BE49-F238E27FC236}">
                    <a16:creationId xmlns:a16="http://schemas.microsoft.com/office/drawing/2014/main" xmlns="" id="{6B563016-1D45-4B45-83F0-B929D29DAE18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7;p21">
                <a:extLst>
                  <a:ext uri="{FF2B5EF4-FFF2-40B4-BE49-F238E27FC236}">
                    <a16:creationId xmlns:a16="http://schemas.microsoft.com/office/drawing/2014/main" xmlns="" id="{A9F189C5-B241-1446-83FF-075EB1BB25B1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8;p21">
                <a:extLst>
                  <a:ext uri="{FF2B5EF4-FFF2-40B4-BE49-F238E27FC236}">
                    <a16:creationId xmlns:a16="http://schemas.microsoft.com/office/drawing/2014/main" xmlns="" id="{2E07B55D-8D47-9F40-863F-A4C657772657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9;p21">
                <a:extLst>
                  <a:ext uri="{FF2B5EF4-FFF2-40B4-BE49-F238E27FC236}">
                    <a16:creationId xmlns:a16="http://schemas.microsoft.com/office/drawing/2014/main" xmlns="" id="{EC41CCAA-34D9-7441-9E01-B9A3AD5215FF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40;p21">
                <a:extLst>
                  <a:ext uri="{FF2B5EF4-FFF2-40B4-BE49-F238E27FC236}">
                    <a16:creationId xmlns:a16="http://schemas.microsoft.com/office/drawing/2014/main" xmlns="" id="{C7FF94B6-0D5F-6540-AC14-4F5EF784E18D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41;p21">
                <a:extLst>
                  <a:ext uri="{FF2B5EF4-FFF2-40B4-BE49-F238E27FC236}">
                    <a16:creationId xmlns:a16="http://schemas.microsoft.com/office/drawing/2014/main" xmlns="" id="{26F11040-BCE7-0C4A-9380-59A1119BD63C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42;p21">
                <a:extLst>
                  <a:ext uri="{FF2B5EF4-FFF2-40B4-BE49-F238E27FC236}">
                    <a16:creationId xmlns:a16="http://schemas.microsoft.com/office/drawing/2014/main" xmlns="" id="{0582D619-23B6-F04A-8205-09F7D776E579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43;p21">
                <a:extLst>
                  <a:ext uri="{FF2B5EF4-FFF2-40B4-BE49-F238E27FC236}">
                    <a16:creationId xmlns:a16="http://schemas.microsoft.com/office/drawing/2014/main" xmlns="" id="{A169CF1B-341C-8045-AF8B-9F5BEFCEF3F9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44;p21">
                <a:extLst>
                  <a:ext uri="{FF2B5EF4-FFF2-40B4-BE49-F238E27FC236}">
                    <a16:creationId xmlns:a16="http://schemas.microsoft.com/office/drawing/2014/main" xmlns="" id="{73A63FDA-EF93-9143-95AB-7A4172B8211B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45;p21">
                <a:extLst>
                  <a:ext uri="{FF2B5EF4-FFF2-40B4-BE49-F238E27FC236}">
                    <a16:creationId xmlns:a16="http://schemas.microsoft.com/office/drawing/2014/main" xmlns="" id="{760264F5-B08C-724B-A477-0924E422C0C8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6;p21">
                <a:extLst>
                  <a:ext uri="{FF2B5EF4-FFF2-40B4-BE49-F238E27FC236}">
                    <a16:creationId xmlns:a16="http://schemas.microsoft.com/office/drawing/2014/main" xmlns="" id="{A7AC386D-3B0C-A343-8A54-3038278C19F7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7;p21">
                <a:extLst>
                  <a:ext uri="{FF2B5EF4-FFF2-40B4-BE49-F238E27FC236}">
                    <a16:creationId xmlns:a16="http://schemas.microsoft.com/office/drawing/2014/main" xmlns="" id="{5282EACB-B375-A947-A7ED-852031BE27E7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8;p21">
                <a:extLst>
                  <a:ext uri="{FF2B5EF4-FFF2-40B4-BE49-F238E27FC236}">
                    <a16:creationId xmlns:a16="http://schemas.microsoft.com/office/drawing/2014/main" xmlns="" id="{12896F94-1A79-6A43-9D9A-E369E90A7B19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9;p21">
                <a:extLst>
                  <a:ext uri="{FF2B5EF4-FFF2-40B4-BE49-F238E27FC236}">
                    <a16:creationId xmlns:a16="http://schemas.microsoft.com/office/drawing/2014/main" xmlns="" id="{0C73E205-334E-4547-8FFB-11F7FB49995E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50;p21">
                <a:extLst>
                  <a:ext uri="{FF2B5EF4-FFF2-40B4-BE49-F238E27FC236}">
                    <a16:creationId xmlns:a16="http://schemas.microsoft.com/office/drawing/2014/main" xmlns="" id="{2ACF2ED4-2604-AC46-A02B-0446B1161E02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51;p21">
                <a:extLst>
                  <a:ext uri="{FF2B5EF4-FFF2-40B4-BE49-F238E27FC236}">
                    <a16:creationId xmlns:a16="http://schemas.microsoft.com/office/drawing/2014/main" xmlns="" id="{03A0BB59-C269-954E-BADD-F5439995758B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52;p21">
                <a:extLst>
                  <a:ext uri="{FF2B5EF4-FFF2-40B4-BE49-F238E27FC236}">
                    <a16:creationId xmlns:a16="http://schemas.microsoft.com/office/drawing/2014/main" xmlns="" id="{BFA14884-6C91-1549-98EB-B1696CEB37F0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53;p21">
                <a:extLst>
                  <a:ext uri="{FF2B5EF4-FFF2-40B4-BE49-F238E27FC236}">
                    <a16:creationId xmlns:a16="http://schemas.microsoft.com/office/drawing/2014/main" xmlns="" id="{ADCD4AFB-6F88-EA44-9ED8-30206158FD75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54;p21">
                <a:extLst>
                  <a:ext uri="{FF2B5EF4-FFF2-40B4-BE49-F238E27FC236}">
                    <a16:creationId xmlns:a16="http://schemas.microsoft.com/office/drawing/2014/main" xmlns="" id="{4DD0F2E0-E111-1749-A19B-70CA23EE6BC3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55;p21">
                <a:extLst>
                  <a:ext uri="{FF2B5EF4-FFF2-40B4-BE49-F238E27FC236}">
                    <a16:creationId xmlns:a16="http://schemas.microsoft.com/office/drawing/2014/main" xmlns="" id="{51FA4412-22B5-FC4B-9EF9-AFF8B73F8230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6;p21">
                <a:extLst>
                  <a:ext uri="{FF2B5EF4-FFF2-40B4-BE49-F238E27FC236}">
                    <a16:creationId xmlns:a16="http://schemas.microsoft.com/office/drawing/2014/main" xmlns="" id="{31A47042-CDA6-BA41-83DE-2A923E6702CB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7;p21">
                <a:extLst>
                  <a:ext uri="{FF2B5EF4-FFF2-40B4-BE49-F238E27FC236}">
                    <a16:creationId xmlns:a16="http://schemas.microsoft.com/office/drawing/2014/main" xmlns="" id="{06265086-4B8A-8247-8A6C-585A3E09A352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8;p21">
                <a:extLst>
                  <a:ext uri="{FF2B5EF4-FFF2-40B4-BE49-F238E27FC236}">
                    <a16:creationId xmlns:a16="http://schemas.microsoft.com/office/drawing/2014/main" xmlns="" id="{196E4CAF-7A1B-984A-BD2F-4A9504AFB7C4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9;p21">
                <a:extLst>
                  <a:ext uri="{FF2B5EF4-FFF2-40B4-BE49-F238E27FC236}">
                    <a16:creationId xmlns:a16="http://schemas.microsoft.com/office/drawing/2014/main" xmlns="" id="{34F58174-205D-A546-BDA8-2206250644F8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60;p21">
                <a:extLst>
                  <a:ext uri="{FF2B5EF4-FFF2-40B4-BE49-F238E27FC236}">
                    <a16:creationId xmlns:a16="http://schemas.microsoft.com/office/drawing/2014/main" xmlns="" id="{6D2EF42C-7BE0-5342-9B2A-45308B488B79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61;p21">
                <a:extLst>
                  <a:ext uri="{FF2B5EF4-FFF2-40B4-BE49-F238E27FC236}">
                    <a16:creationId xmlns:a16="http://schemas.microsoft.com/office/drawing/2014/main" xmlns="" id="{B2EB23C9-C543-324D-ACFA-BF766554DD75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62;p21">
                <a:extLst>
                  <a:ext uri="{FF2B5EF4-FFF2-40B4-BE49-F238E27FC236}">
                    <a16:creationId xmlns:a16="http://schemas.microsoft.com/office/drawing/2014/main" xmlns="" id="{D5CBD086-2140-C44D-AE56-41CCE41E26D8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63;p21">
                <a:extLst>
                  <a:ext uri="{FF2B5EF4-FFF2-40B4-BE49-F238E27FC236}">
                    <a16:creationId xmlns:a16="http://schemas.microsoft.com/office/drawing/2014/main" xmlns="" id="{D47AA758-3584-3D46-896F-B027C0E02E43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64;p21">
                <a:extLst>
                  <a:ext uri="{FF2B5EF4-FFF2-40B4-BE49-F238E27FC236}">
                    <a16:creationId xmlns:a16="http://schemas.microsoft.com/office/drawing/2014/main" xmlns="" id="{612E8FB7-F5B1-294A-B674-0006F139474E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65;p21">
                <a:extLst>
                  <a:ext uri="{FF2B5EF4-FFF2-40B4-BE49-F238E27FC236}">
                    <a16:creationId xmlns:a16="http://schemas.microsoft.com/office/drawing/2014/main" xmlns="" id="{F3FABAB9-773A-A745-A370-3DA56EC6D4C8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8D927CE8-BBE1-A642-AFA2-8EFDA10A0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r="55519" b="53397"/>
          <a:stretch/>
        </p:blipFill>
        <p:spPr bwMode="auto">
          <a:xfrm>
            <a:off x="2447979" y="1048152"/>
            <a:ext cx="2341697" cy="12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16DA9BEB-C440-2B49-8A26-95A60BE18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549300" y="974746"/>
            <a:ext cx="529117" cy="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39B9350B-89CF-5647-A141-76074A244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959913" y="823557"/>
            <a:ext cx="529117" cy="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846FA0CC-E8B9-B64E-9203-3D34B9C0E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878203" y="2009411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EFCEDFDE-B3F4-5942-A8F1-05FBDB895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681081" y="2263894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B0611DE9-8FCA-CC47-9C2E-B7811FC1F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205980" y="2128767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835A4FF8-11FF-3F49-8985-8C12974B5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048908" y="2382549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BF909C9-3AFB-2240-88EC-FD02B5DFFD5D}"/>
              </a:ext>
            </a:extLst>
          </p:cNvPr>
          <p:cNvSpPr/>
          <p:nvPr/>
        </p:nvSpPr>
        <p:spPr>
          <a:xfrm>
            <a:off x="270125" y="251843"/>
            <a:ext cx="5017119" cy="299201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C01AB1F-79BB-DD4F-BA6E-A3BA5A7F4CA2}"/>
              </a:ext>
            </a:extLst>
          </p:cNvPr>
          <p:cNvSpPr txBox="1"/>
          <p:nvPr/>
        </p:nvSpPr>
        <p:spPr>
          <a:xfrm>
            <a:off x="1077155" y="2539769"/>
            <a:ext cx="251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Pequeños productores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64AA2E4-5844-EB41-A85E-8349FF6144AB}"/>
              </a:ext>
            </a:extLst>
          </p:cNvPr>
          <p:cNvSpPr txBox="1"/>
          <p:nvPr/>
        </p:nvSpPr>
        <p:spPr>
          <a:xfrm>
            <a:off x="2323498" y="779973"/>
            <a:ext cx="27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Extractora – Plantaciones propias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72B47C6-EA6C-8643-BF49-D97B6D6A13E3}"/>
              </a:ext>
            </a:extLst>
          </p:cNvPr>
          <p:cNvSpPr txBox="1"/>
          <p:nvPr/>
        </p:nvSpPr>
        <p:spPr>
          <a:xfrm>
            <a:off x="635487" y="1354805"/>
            <a:ext cx="251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Productores (&gt;50has)</a:t>
            </a:r>
          </a:p>
        </p:txBody>
      </p:sp>
      <p:pic>
        <p:nvPicPr>
          <p:cNvPr id="61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E950F0FA-2325-6743-808C-37F6AAB06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953102" y="5144056"/>
            <a:ext cx="529117" cy="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07AF2890-C95A-C647-98AE-02AD98759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960255" y="5572524"/>
            <a:ext cx="529117" cy="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5FB02D9D-1EEB-F946-AB1A-F6873191D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1370868" y="5421335"/>
            <a:ext cx="529117" cy="3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88487CFF-46E2-8140-9429-394C017A6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3607931" y="5426367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8860C7E9-6D7C-6B43-ACFF-19D2CF372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3994642" y="5468026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EE960A7F-5902-A547-9682-81A901AC2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3363312" y="5680850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FD38D525-2F66-1440-9137-A9AA91FF6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3702024" y="5728080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0AA7E027-96BB-0D44-A6B5-E4E1F5C714B3}"/>
              </a:ext>
            </a:extLst>
          </p:cNvPr>
          <p:cNvSpPr/>
          <p:nvPr/>
        </p:nvSpPr>
        <p:spPr>
          <a:xfrm>
            <a:off x="681081" y="4849622"/>
            <a:ext cx="4290287" cy="183481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3F18C1A-4F63-6943-90E5-4D194DC3438C}"/>
              </a:ext>
            </a:extLst>
          </p:cNvPr>
          <p:cNvSpPr txBox="1"/>
          <p:nvPr/>
        </p:nvSpPr>
        <p:spPr>
          <a:xfrm>
            <a:off x="3031913" y="5904668"/>
            <a:ext cx="251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Pequeños productores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F2F80D8-9BDF-D74C-B564-301D8B648634}"/>
              </a:ext>
            </a:extLst>
          </p:cNvPr>
          <p:cNvSpPr txBox="1"/>
          <p:nvPr/>
        </p:nvSpPr>
        <p:spPr>
          <a:xfrm>
            <a:off x="1046442" y="5952583"/>
            <a:ext cx="251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Productores (&gt;50has)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1458A9C-EFDA-F349-A491-34F524CFD43D}"/>
              </a:ext>
            </a:extLst>
          </p:cNvPr>
          <p:cNvSpPr txBox="1"/>
          <p:nvPr/>
        </p:nvSpPr>
        <p:spPr>
          <a:xfrm>
            <a:off x="5592227" y="5748646"/>
            <a:ext cx="70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solidFill>
                  <a:schemeClr val="accent6">
                    <a:lumMod val="50000"/>
                  </a:schemeClr>
                </a:solidFill>
              </a:rPr>
              <a:t>Certificación en grupo para productores</a:t>
            </a:r>
            <a:endParaRPr lang="es-ES_tradn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7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1D4154C1-5028-284D-8F60-A3CEFE624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5445918" y="3372466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E7C992F6-0FDF-D643-9A69-28F3BE27C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5832629" y="3414125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4B24AE0C-8FE1-C544-AA9A-BC4158739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5201299" y="3626949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&lt;p&gt;Palm oil journey from plantation to palm oil products.&lt;/p&gt;&#10;">
            <a:extLst>
              <a:ext uri="{FF2B5EF4-FFF2-40B4-BE49-F238E27FC236}">
                <a16:creationId xmlns:a16="http://schemas.microsoft.com/office/drawing/2014/main" xmlns="" id="{B42076A8-E844-4843-9967-75A174DBB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84111" b="52935"/>
          <a:stretch/>
        </p:blipFill>
        <p:spPr bwMode="auto">
          <a:xfrm>
            <a:off x="5540011" y="3674179"/>
            <a:ext cx="292618" cy="1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E992E1FE-403A-8146-B39E-D228DF969DE5}"/>
              </a:ext>
            </a:extLst>
          </p:cNvPr>
          <p:cNvSpPr/>
          <p:nvPr/>
        </p:nvSpPr>
        <p:spPr>
          <a:xfrm>
            <a:off x="4607169" y="3252267"/>
            <a:ext cx="2304775" cy="146007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5A748E2-1127-1840-B6AF-09EC40E1D43D}"/>
              </a:ext>
            </a:extLst>
          </p:cNvPr>
          <p:cNvSpPr txBox="1"/>
          <p:nvPr/>
        </p:nvSpPr>
        <p:spPr>
          <a:xfrm>
            <a:off x="4552251" y="3956999"/>
            <a:ext cx="251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Pequeños Productores Inpendientes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AE74E3B-69DA-E748-8D3D-057987E45977}"/>
              </a:ext>
            </a:extLst>
          </p:cNvPr>
          <p:cNvSpPr txBox="1"/>
          <p:nvPr/>
        </p:nvSpPr>
        <p:spPr>
          <a:xfrm>
            <a:off x="7058089" y="3614979"/>
            <a:ext cx="434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6">
                    <a:lumMod val="50000"/>
                  </a:schemeClr>
                </a:solidFill>
              </a:rPr>
              <a:t>Esquema para pequeños productores independientes</a:t>
            </a:r>
          </a:p>
        </p:txBody>
      </p:sp>
    </p:spTree>
    <p:extLst>
      <p:ext uri="{BB962C8B-B14F-4D97-AF65-F5344CB8AC3E}">
        <p14:creationId xmlns:p14="http://schemas.microsoft.com/office/powerpoint/2010/main" val="1677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48DB87-B129-453D-84D8-90CC1F7EF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0" name="Google Shape;170;p18"/>
          <p:cNvSpPr txBox="1"/>
          <p:nvPr/>
        </p:nvSpPr>
        <p:spPr>
          <a:xfrm>
            <a:off x="0" y="495969"/>
            <a:ext cx="7784452" cy="8738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GB" sz="48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nuevos</a:t>
            </a:r>
            <a:r>
              <a:rPr lang="en-GB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P&amp;C RSPO 2018</a:t>
            </a:r>
            <a:endParaRPr sz="4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B43BA7-A0AB-1542-996B-DC39B2B84174}"/>
              </a:ext>
            </a:extLst>
          </p:cNvPr>
          <p:cNvSpPr/>
          <p:nvPr/>
        </p:nvSpPr>
        <p:spPr>
          <a:xfrm>
            <a:off x="9333953" y="3945209"/>
            <a:ext cx="1936273" cy="286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75" y="2406341"/>
            <a:ext cx="4823246" cy="30777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3352"/>
          <a:stretch/>
        </p:blipFill>
        <p:spPr>
          <a:xfrm>
            <a:off x="6862501" y="2247872"/>
            <a:ext cx="4942903" cy="355770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444596" y="3765525"/>
            <a:ext cx="1077035" cy="645763"/>
          </a:xfrm>
          <a:prstGeom prst="rightArrow">
            <a:avLst/>
          </a:prstGeom>
          <a:solidFill>
            <a:schemeClr val="accent2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bandera mexico">
            <a:hlinkClick r:id="rId6"/>
            <a:extLst>
              <a:ext uri="{FF2B5EF4-FFF2-40B4-BE49-F238E27FC236}">
                <a16:creationId xmlns:a16="http://schemas.microsoft.com/office/drawing/2014/main" xmlns="" id="{4F6F906C-6E50-004D-9F48-613D305C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535" y="2371243"/>
            <a:ext cx="835381" cy="4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527;p21">
            <a:extLst>
              <a:ext uri="{FF2B5EF4-FFF2-40B4-BE49-F238E27FC236}">
                <a16:creationId xmlns:a16="http://schemas.microsoft.com/office/drawing/2014/main" xmlns="" id="{1A460C57-F4F7-8A42-947C-8F8155B7E198}"/>
              </a:ext>
            </a:extLst>
          </p:cNvPr>
          <p:cNvGrpSpPr/>
          <p:nvPr/>
        </p:nvGrpSpPr>
        <p:grpSpPr>
          <a:xfrm>
            <a:off x="10927533" y="-9980"/>
            <a:ext cx="1264467" cy="1264467"/>
            <a:chOff x="6895186" y="2697765"/>
            <a:chExt cx="747958" cy="747958"/>
          </a:xfrm>
        </p:grpSpPr>
        <p:sp>
          <p:nvSpPr>
            <p:cNvPr id="12" name="Google Shape;528;p21">
              <a:extLst>
                <a:ext uri="{FF2B5EF4-FFF2-40B4-BE49-F238E27FC236}">
                  <a16:creationId xmlns:a16="http://schemas.microsoft.com/office/drawing/2014/main" xmlns="" id="{8CD0677C-D922-0E41-BE69-893067741523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529;p21">
              <a:extLst>
                <a:ext uri="{FF2B5EF4-FFF2-40B4-BE49-F238E27FC236}">
                  <a16:creationId xmlns:a16="http://schemas.microsoft.com/office/drawing/2014/main" xmlns="" id="{06FC1E51-C052-D24B-9933-41207B7EA49F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4" name="Google Shape;530;p21">
                <a:extLst>
                  <a:ext uri="{FF2B5EF4-FFF2-40B4-BE49-F238E27FC236}">
                    <a16:creationId xmlns:a16="http://schemas.microsoft.com/office/drawing/2014/main" xmlns="" id="{7247B700-2C30-AC4E-A6AD-64485A5869C2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31;p21">
                <a:extLst>
                  <a:ext uri="{FF2B5EF4-FFF2-40B4-BE49-F238E27FC236}">
                    <a16:creationId xmlns:a16="http://schemas.microsoft.com/office/drawing/2014/main" xmlns="" id="{EDADC1FA-E9EC-004A-AAE6-4A04B6331C20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69810E4D-D20E-6C45-B848-6BEE19293212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FAF7AB1C-A006-BF43-8B19-DD229E2D989C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DDDA1EA2-F449-EF49-9C9C-F7F3F0B82658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5;p21">
                <a:extLst>
                  <a:ext uri="{FF2B5EF4-FFF2-40B4-BE49-F238E27FC236}">
                    <a16:creationId xmlns:a16="http://schemas.microsoft.com/office/drawing/2014/main" xmlns="" id="{1259BB7F-1CAB-144B-8A83-239FE56797CF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6;p21">
                <a:extLst>
                  <a:ext uri="{FF2B5EF4-FFF2-40B4-BE49-F238E27FC236}">
                    <a16:creationId xmlns:a16="http://schemas.microsoft.com/office/drawing/2014/main" xmlns="" id="{EDE5C971-7EF9-6449-800D-C0B5A1F13A28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7;p21">
                <a:extLst>
                  <a:ext uri="{FF2B5EF4-FFF2-40B4-BE49-F238E27FC236}">
                    <a16:creationId xmlns:a16="http://schemas.microsoft.com/office/drawing/2014/main" xmlns="" id="{87A9C4C4-1E0E-7143-A4B9-B97CD635D264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8;p21">
                <a:extLst>
                  <a:ext uri="{FF2B5EF4-FFF2-40B4-BE49-F238E27FC236}">
                    <a16:creationId xmlns:a16="http://schemas.microsoft.com/office/drawing/2014/main" xmlns="" id="{AE4F05CB-C04F-2346-9075-1A43B3670A1F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39;p21">
                <a:extLst>
                  <a:ext uri="{FF2B5EF4-FFF2-40B4-BE49-F238E27FC236}">
                    <a16:creationId xmlns:a16="http://schemas.microsoft.com/office/drawing/2014/main" xmlns="" id="{1DAA9A00-9384-2A4B-B26A-106DDB2753F4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0;p21">
                <a:extLst>
                  <a:ext uri="{FF2B5EF4-FFF2-40B4-BE49-F238E27FC236}">
                    <a16:creationId xmlns:a16="http://schemas.microsoft.com/office/drawing/2014/main" xmlns="" id="{2F62ED9B-B2E0-4D4B-9728-F05C6B3D5DF4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1;p21">
                <a:extLst>
                  <a:ext uri="{FF2B5EF4-FFF2-40B4-BE49-F238E27FC236}">
                    <a16:creationId xmlns:a16="http://schemas.microsoft.com/office/drawing/2014/main" xmlns="" id="{91AF147F-9D5C-3744-B1DF-284961FC79C7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2;p21">
                <a:extLst>
                  <a:ext uri="{FF2B5EF4-FFF2-40B4-BE49-F238E27FC236}">
                    <a16:creationId xmlns:a16="http://schemas.microsoft.com/office/drawing/2014/main" xmlns="" id="{53330CB0-9CB0-7F47-BC9A-FA18F9876C15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3;p21">
                <a:extLst>
                  <a:ext uri="{FF2B5EF4-FFF2-40B4-BE49-F238E27FC236}">
                    <a16:creationId xmlns:a16="http://schemas.microsoft.com/office/drawing/2014/main" xmlns="" id="{3950CB2B-4E41-C740-97AF-F8AF4AE72095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4;p21">
                <a:extLst>
                  <a:ext uri="{FF2B5EF4-FFF2-40B4-BE49-F238E27FC236}">
                    <a16:creationId xmlns:a16="http://schemas.microsoft.com/office/drawing/2014/main" xmlns="" id="{B7497110-70AE-6D4A-8C80-AE2474135162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5;p21">
                <a:extLst>
                  <a:ext uri="{FF2B5EF4-FFF2-40B4-BE49-F238E27FC236}">
                    <a16:creationId xmlns:a16="http://schemas.microsoft.com/office/drawing/2014/main" xmlns="" id="{6716CC0F-44BF-C341-8406-D34541E56EA9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6;p21">
                <a:extLst>
                  <a:ext uri="{FF2B5EF4-FFF2-40B4-BE49-F238E27FC236}">
                    <a16:creationId xmlns:a16="http://schemas.microsoft.com/office/drawing/2014/main" xmlns="" id="{B2A0CCAA-3A8A-5448-A324-47857C2EEA18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7;p21">
                <a:extLst>
                  <a:ext uri="{FF2B5EF4-FFF2-40B4-BE49-F238E27FC236}">
                    <a16:creationId xmlns:a16="http://schemas.microsoft.com/office/drawing/2014/main" xmlns="" id="{8A3D5761-D39E-8049-B54B-4190184435F2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8;p21">
                <a:extLst>
                  <a:ext uri="{FF2B5EF4-FFF2-40B4-BE49-F238E27FC236}">
                    <a16:creationId xmlns:a16="http://schemas.microsoft.com/office/drawing/2014/main" xmlns="" id="{7427AD8F-4B1C-3C4E-83F5-036DF2012A12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49;p21">
                <a:extLst>
                  <a:ext uri="{FF2B5EF4-FFF2-40B4-BE49-F238E27FC236}">
                    <a16:creationId xmlns:a16="http://schemas.microsoft.com/office/drawing/2014/main" xmlns="" id="{1A8D36E5-0163-4C44-A683-AC3B77C46FE6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0;p21">
                <a:extLst>
                  <a:ext uri="{FF2B5EF4-FFF2-40B4-BE49-F238E27FC236}">
                    <a16:creationId xmlns:a16="http://schemas.microsoft.com/office/drawing/2014/main" xmlns="" id="{25708BAE-DA58-C14B-9F76-98044F54A98A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1;p21">
                <a:extLst>
                  <a:ext uri="{FF2B5EF4-FFF2-40B4-BE49-F238E27FC236}">
                    <a16:creationId xmlns:a16="http://schemas.microsoft.com/office/drawing/2014/main" xmlns="" id="{F0B86EEB-EEA9-1647-A20E-D7C00E147774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2;p21">
                <a:extLst>
                  <a:ext uri="{FF2B5EF4-FFF2-40B4-BE49-F238E27FC236}">
                    <a16:creationId xmlns:a16="http://schemas.microsoft.com/office/drawing/2014/main" xmlns="" id="{4E846BE5-A343-5442-B949-CE5DE5273813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3;p21">
                <a:extLst>
                  <a:ext uri="{FF2B5EF4-FFF2-40B4-BE49-F238E27FC236}">
                    <a16:creationId xmlns:a16="http://schemas.microsoft.com/office/drawing/2014/main" xmlns="" id="{34D26D57-4159-A047-A919-E774F3FC7859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4;p21">
                <a:extLst>
                  <a:ext uri="{FF2B5EF4-FFF2-40B4-BE49-F238E27FC236}">
                    <a16:creationId xmlns:a16="http://schemas.microsoft.com/office/drawing/2014/main" xmlns="" id="{03F41B65-6223-B34C-B9FA-D61AABFBB925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5;p21">
                <a:extLst>
                  <a:ext uri="{FF2B5EF4-FFF2-40B4-BE49-F238E27FC236}">
                    <a16:creationId xmlns:a16="http://schemas.microsoft.com/office/drawing/2014/main" xmlns="" id="{3FB8D66D-F806-5444-87F4-90D90F0A12CE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6;p21">
                <a:extLst>
                  <a:ext uri="{FF2B5EF4-FFF2-40B4-BE49-F238E27FC236}">
                    <a16:creationId xmlns:a16="http://schemas.microsoft.com/office/drawing/2014/main" xmlns="" id="{F58FC23B-C045-C943-BEAF-F4AD9212085F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7;p21">
                <a:extLst>
                  <a:ext uri="{FF2B5EF4-FFF2-40B4-BE49-F238E27FC236}">
                    <a16:creationId xmlns:a16="http://schemas.microsoft.com/office/drawing/2014/main" xmlns="" id="{AD7978EA-1379-2443-BC06-7CFF57E79F5A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8;p21">
                <a:extLst>
                  <a:ext uri="{FF2B5EF4-FFF2-40B4-BE49-F238E27FC236}">
                    <a16:creationId xmlns:a16="http://schemas.microsoft.com/office/drawing/2014/main" xmlns="" id="{AAE8F1E0-1D2B-8847-87FE-20FCFC985BD9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59;p21">
                <a:extLst>
                  <a:ext uri="{FF2B5EF4-FFF2-40B4-BE49-F238E27FC236}">
                    <a16:creationId xmlns:a16="http://schemas.microsoft.com/office/drawing/2014/main" xmlns="" id="{C9872009-D29C-C94A-AA66-4EDCA30EC4FC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0;p21">
                <a:extLst>
                  <a:ext uri="{FF2B5EF4-FFF2-40B4-BE49-F238E27FC236}">
                    <a16:creationId xmlns:a16="http://schemas.microsoft.com/office/drawing/2014/main" xmlns="" id="{120255F9-E270-8640-B704-3289CEC964C4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1;p21">
                <a:extLst>
                  <a:ext uri="{FF2B5EF4-FFF2-40B4-BE49-F238E27FC236}">
                    <a16:creationId xmlns:a16="http://schemas.microsoft.com/office/drawing/2014/main" xmlns="" id="{7C1E0729-F15F-F640-945B-519D6B3B81BC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2;p21">
                <a:extLst>
                  <a:ext uri="{FF2B5EF4-FFF2-40B4-BE49-F238E27FC236}">
                    <a16:creationId xmlns:a16="http://schemas.microsoft.com/office/drawing/2014/main" xmlns="" id="{8A413FBF-4CCD-1B46-82C9-83DAE65D3063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3;p21">
                <a:extLst>
                  <a:ext uri="{FF2B5EF4-FFF2-40B4-BE49-F238E27FC236}">
                    <a16:creationId xmlns:a16="http://schemas.microsoft.com/office/drawing/2014/main" xmlns="" id="{D68E8B94-B81E-5A44-90A2-6D0000516FBF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4;p21">
                <a:extLst>
                  <a:ext uri="{FF2B5EF4-FFF2-40B4-BE49-F238E27FC236}">
                    <a16:creationId xmlns:a16="http://schemas.microsoft.com/office/drawing/2014/main" xmlns="" id="{349FCF8C-77A3-AA4E-97E6-6E673ADA3E23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65;p21">
                <a:extLst>
                  <a:ext uri="{FF2B5EF4-FFF2-40B4-BE49-F238E27FC236}">
                    <a16:creationId xmlns:a16="http://schemas.microsoft.com/office/drawing/2014/main" xmlns="" id="{F39E6C3E-0AA3-7748-816B-B6B52BE6CE34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7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C81545-D5DD-4589-BB36-883FFF7C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9F5340-46C5-45E3-B297-AE8DC676A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09" y="5678562"/>
            <a:ext cx="1040542" cy="1054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70;p18">
            <a:extLst>
              <a:ext uri="{FF2B5EF4-FFF2-40B4-BE49-F238E27FC236}">
                <a16:creationId xmlns:a16="http://schemas.microsoft.com/office/drawing/2014/main" xmlns="" id="{CE8275AA-3A93-5C41-8FD1-2B7CBDD572B1}"/>
              </a:ext>
            </a:extLst>
          </p:cNvPr>
          <p:cNvSpPr txBox="1"/>
          <p:nvPr/>
        </p:nvSpPr>
        <p:spPr>
          <a:xfrm>
            <a:off x="-645711" y="637884"/>
            <a:ext cx="11291904" cy="6428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2800" b="1" dirty="0">
                <a:ea typeface="Arial" panose="020B0604020202020204" pitchFamily="34" charset="0"/>
              </a:rPr>
              <a:t>Alcance de los Principios y Criterios 2018 de la RSPO </a:t>
            </a:r>
            <a:r>
              <a:rPr lang="en-US" sz="2800" b="1" dirty="0">
                <a:ea typeface="Arial" panose="020B0604020202020204" pitchFamily="34" charset="0"/>
              </a:rPr>
              <a:t>(IN Mexico)</a:t>
            </a:r>
            <a:endParaRPr lang="es-ES" sz="2800" b="1" dirty="0"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390" y="1469816"/>
            <a:ext cx="100806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aplica a todas los niveles de producción: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Todas las plantas de beneficio (que no caen bajo la definición de “Planta de beneficio Independiente” según el Estándar para cadena de suministro)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Todos los cultivadores (que no están definidos como "Pequeño productor independiente" dentro del Estándar de pequeños productores) </a:t>
            </a:r>
          </a:p>
          <a:p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aplica a las plantaciones existentes,  proyectos en planificación, en desarrollo, expansión y nuevas plantaciones. </a:t>
            </a:r>
          </a:p>
          <a:p>
            <a:endParaRPr lang="es-E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En los casos en que la RSPO P&amp;C difiere de la normatividad nacional/local, siempre prevalecerá la mas estricta.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Desarrollado considerando la normatividad y contexto nacional. </a:t>
            </a:r>
            <a:endParaRPr lang="en-US" sz="2000" dirty="0"/>
          </a:p>
          <a:p>
            <a:pPr algn="just"/>
            <a:endParaRPr lang="en-US" sz="2400" dirty="0"/>
          </a:p>
        </p:txBody>
      </p:sp>
      <p:grpSp>
        <p:nvGrpSpPr>
          <p:cNvPr id="8" name="Google Shape;527;p21">
            <a:extLst>
              <a:ext uri="{FF2B5EF4-FFF2-40B4-BE49-F238E27FC236}">
                <a16:creationId xmlns:a16="http://schemas.microsoft.com/office/drawing/2014/main" xmlns="" id="{85BD6626-F95E-9549-8607-FE7DDC841BB6}"/>
              </a:ext>
            </a:extLst>
          </p:cNvPr>
          <p:cNvGrpSpPr/>
          <p:nvPr/>
        </p:nvGrpSpPr>
        <p:grpSpPr>
          <a:xfrm>
            <a:off x="10927533" y="16286"/>
            <a:ext cx="1264467" cy="1264467"/>
            <a:chOff x="6895186" y="2697765"/>
            <a:chExt cx="747958" cy="747958"/>
          </a:xfrm>
        </p:grpSpPr>
        <p:sp>
          <p:nvSpPr>
            <p:cNvPr id="9" name="Google Shape;528;p21">
              <a:extLst>
                <a:ext uri="{FF2B5EF4-FFF2-40B4-BE49-F238E27FC236}">
                  <a16:creationId xmlns:a16="http://schemas.microsoft.com/office/drawing/2014/main" xmlns="" id="{434939C8-2CC2-D741-87C5-3E88AF7B7E5A}"/>
                </a:ext>
              </a:extLst>
            </p:cNvPr>
            <p:cNvSpPr/>
            <p:nvPr/>
          </p:nvSpPr>
          <p:spPr>
            <a:xfrm>
              <a:off x="6895186" y="2697765"/>
              <a:ext cx="747958" cy="747958"/>
            </a:xfrm>
            <a:prstGeom prst="teardrop">
              <a:avLst>
                <a:gd name="adj" fmla="val 100000"/>
              </a:avLst>
            </a:prstGeom>
            <a:solidFill>
              <a:srgbClr val="F78E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529;p21">
              <a:extLst>
                <a:ext uri="{FF2B5EF4-FFF2-40B4-BE49-F238E27FC236}">
                  <a16:creationId xmlns:a16="http://schemas.microsoft.com/office/drawing/2014/main" xmlns="" id="{D851A7AB-D3E3-7349-B7AD-D4ABA2D1F87D}"/>
                </a:ext>
              </a:extLst>
            </p:cNvPr>
            <p:cNvGrpSpPr/>
            <p:nvPr/>
          </p:nvGrpSpPr>
          <p:grpSpPr>
            <a:xfrm>
              <a:off x="6928927" y="2734439"/>
              <a:ext cx="670957" cy="679885"/>
              <a:chOff x="9129713" y="4098926"/>
              <a:chExt cx="2266950" cy="2297113"/>
            </a:xfrm>
          </p:grpSpPr>
          <p:sp>
            <p:nvSpPr>
              <p:cNvPr id="13" name="Google Shape;530;p21">
                <a:extLst>
                  <a:ext uri="{FF2B5EF4-FFF2-40B4-BE49-F238E27FC236}">
                    <a16:creationId xmlns:a16="http://schemas.microsoft.com/office/drawing/2014/main" xmlns="" id="{33959573-F65D-A249-B058-8800EBA09ADE}"/>
                  </a:ext>
                </a:extLst>
              </p:cNvPr>
              <p:cNvSpPr/>
              <p:nvPr/>
            </p:nvSpPr>
            <p:spPr>
              <a:xfrm>
                <a:off x="9347201" y="5799138"/>
                <a:ext cx="18097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2" extrusionOk="0">
                    <a:moveTo>
                      <a:pt x="15" y="86"/>
                    </a:moveTo>
                    <a:cubicBezTo>
                      <a:pt x="0" y="67"/>
                      <a:pt x="2" y="49"/>
                      <a:pt x="2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4" y="64"/>
                      <a:pt x="24" y="77"/>
                    </a:cubicBezTo>
                    <a:cubicBezTo>
                      <a:pt x="39" y="95"/>
                      <a:pt x="61" y="95"/>
                      <a:pt x="78" y="82"/>
                    </a:cubicBezTo>
                    <a:cubicBezTo>
                      <a:pt x="94" y="69"/>
                      <a:pt x="99" y="45"/>
                      <a:pt x="85" y="28"/>
                    </a:cubicBezTo>
                    <a:cubicBezTo>
                      <a:pt x="73" y="13"/>
                      <a:pt x="55" y="12"/>
                      <a:pt x="55" y="1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80" y="1"/>
                      <a:pt x="95" y="20"/>
                    </a:cubicBezTo>
                    <a:cubicBezTo>
                      <a:pt x="114" y="44"/>
                      <a:pt x="110" y="75"/>
                      <a:pt x="87" y="93"/>
                    </a:cubicBezTo>
                    <a:cubicBezTo>
                      <a:pt x="64" y="112"/>
                      <a:pt x="33" y="108"/>
                      <a:pt x="15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31;p21">
                <a:extLst>
                  <a:ext uri="{FF2B5EF4-FFF2-40B4-BE49-F238E27FC236}">
                    <a16:creationId xmlns:a16="http://schemas.microsoft.com/office/drawing/2014/main" xmlns="" id="{D7766F21-425D-4E43-A3AA-25E62C6292A2}"/>
                  </a:ext>
                </a:extLst>
              </p:cNvPr>
              <p:cNvSpPr/>
              <p:nvPr/>
            </p:nvSpPr>
            <p:spPr>
              <a:xfrm>
                <a:off x="9242426" y="5648326"/>
                <a:ext cx="1841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2" extrusionOk="0">
                    <a:moveTo>
                      <a:pt x="28" y="102"/>
                    </a:moveTo>
                    <a:lnTo>
                      <a:pt x="0" y="51"/>
                    </a:lnTo>
                    <a:lnTo>
                      <a:pt x="11" y="45"/>
                    </a:lnTo>
                    <a:lnTo>
                      <a:pt x="32" y="84"/>
                    </a:lnTo>
                    <a:lnTo>
                      <a:pt x="60" y="69"/>
                    </a:lnTo>
                    <a:lnTo>
                      <a:pt x="42" y="37"/>
                    </a:lnTo>
                    <a:lnTo>
                      <a:pt x="53" y="31"/>
                    </a:lnTo>
                    <a:lnTo>
                      <a:pt x="70" y="63"/>
                    </a:lnTo>
                    <a:lnTo>
                      <a:pt x="99" y="47"/>
                    </a:lnTo>
                    <a:lnTo>
                      <a:pt x="76" y="6"/>
                    </a:lnTo>
                    <a:lnTo>
                      <a:pt x="87" y="0"/>
                    </a:lnTo>
                    <a:lnTo>
                      <a:pt x="116" y="54"/>
                    </a:lnTo>
                    <a:lnTo>
                      <a:pt x="28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32;p21">
                <a:extLst>
                  <a:ext uri="{FF2B5EF4-FFF2-40B4-BE49-F238E27FC236}">
                    <a16:creationId xmlns:a16="http://schemas.microsoft.com/office/drawing/2014/main" xmlns="" id="{1677F14A-1716-8A47-B3E6-6F9151AD6C84}"/>
                  </a:ext>
                </a:extLst>
              </p:cNvPr>
              <p:cNvSpPr/>
              <p:nvPr/>
            </p:nvSpPr>
            <p:spPr>
              <a:xfrm>
                <a:off x="9182101" y="5481638"/>
                <a:ext cx="17303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1" extrusionOk="0">
                    <a:moveTo>
                      <a:pt x="14" y="101"/>
                    </a:moveTo>
                    <a:cubicBezTo>
                      <a:pt x="4" y="72"/>
                      <a:pt x="4" y="72"/>
                      <a:pt x="4" y="72"/>
                    </a:cubicBezTo>
                    <a:cubicBezTo>
                      <a:pt x="1" y="62"/>
                      <a:pt x="0" y="58"/>
                      <a:pt x="1" y="54"/>
                    </a:cubicBezTo>
                    <a:cubicBezTo>
                      <a:pt x="1" y="43"/>
                      <a:pt x="8" y="33"/>
                      <a:pt x="21" y="29"/>
                    </a:cubicBezTo>
                    <a:cubicBezTo>
                      <a:pt x="33" y="25"/>
                      <a:pt x="46" y="28"/>
                      <a:pt x="52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6"/>
                      <a:pt x="56" y="33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9" y="69"/>
                      <a:pt x="109" y="69"/>
                      <a:pt x="109" y="69"/>
                    </a:cubicBezTo>
                    <a:lnTo>
                      <a:pt x="14" y="101"/>
                    </a:lnTo>
                    <a:close/>
                    <a:moveTo>
                      <a:pt x="49" y="54"/>
                    </a:moveTo>
                    <a:cubicBezTo>
                      <a:pt x="45" y="43"/>
                      <a:pt x="37" y="39"/>
                      <a:pt x="26" y="43"/>
                    </a:cubicBezTo>
                    <a:cubicBezTo>
                      <a:pt x="19" y="45"/>
                      <a:pt x="15" y="49"/>
                      <a:pt x="14" y="55"/>
                    </a:cubicBezTo>
                    <a:cubicBezTo>
                      <a:pt x="13" y="58"/>
                      <a:pt x="14" y="61"/>
                      <a:pt x="16" y="69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55" y="73"/>
                      <a:pt x="55" y="73"/>
                      <a:pt x="55" y="73"/>
                    </a:cubicBezTo>
                    <a:lnTo>
                      <a:pt x="4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3;p21">
                <a:extLst>
                  <a:ext uri="{FF2B5EF4-FFF2-40B4-BE49-F238E27FC236}">
                    <a16:creationId xmlns:a16="http://schemas.microsoft.com/office/drawing/2014/main" xmlns="" id="{CF326706-96B8-1445-8E44-1786F1E5D61E}"/>
                  </a:ext>
                </a:extLst>
              </p:cNvPr>
              <p:cNvSpPr/>
              <p:nvPr/>
            </p:nvSpPr>
            <p:spPr>
              <a:xfrm>
                <a:off x="9134476" y="5348288"/>
                <a:ext cx="1682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9" y="48"/>
                    </a:moveTo>
                    <a:lnTo>
                      <a:pt x="25" y="82"/>
                    </a:lnTo>
                    <a:lnTo>
                      <a:pt x="13" y="8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7" y="34"/>
                    </a:lnTo>
                    <a:lnTo>
                      <a:pt x="104" y="20"/>
                    </a:lnTo>
                    <a:lnTo>
                      <a:pt x="106" y="34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534;p21">
                <a:extLst>
                  <a:ext uri="{FF2B5EF4-FFF2-40B4-BE49-F238E27FC236}">
                    <a16:creationId xmlns:a16="http://schemas.microsoft.com/office/drawing/2014/main" xmlns="" id="{72552596-11F5-984D-AD89-EE48DC3CBCFD}"/>
                  </a:ext>
                </a:extLst>
              </p:cNvPr>
              <p:cNvSpPr/>
              <p:nvPr/>
            </p:nvSpPr>
            <p:spPr>
              <a:xfrm>
                <a:off x="9129713" y="5249863"/>
                <a:ext cx="1587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7" extrusionOk="0">
                    <a:moveTo>
                      <a:pt x="1" y="17"/>
                    </a:moveTo>
                    <a:lnTo>
                      <a:pt x="0" y="3"/>
                    </a:lnTo>
                    <a:lnTo>
                      <a:pt x="100" y="0"/>
                    </a:lnTo>
                    <a:lnTo>
                      <a:pt x="10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535;p21">
                <a:extLst>
                  <a:ext uri="{FF2B5EF4-FFF2-40B4-BE49-F238E27FC236}">
                    <a16:creationId xmlns:a16="http://schemas.microsoft.com/office/drawing/2014/main" xmlns="" id="{6B024FCB-48E8-3345-BE51-3C85613B425D}"/>
                  </a:ext>
                </a:extLst>
              </p:cNvPr>
              <p:cNvSpPr/>
              <p:nvPr/>
            </p:nvSpPr>
            <p:spPr>
              <a:xfrm>
                <a:off x="9132888" y="5059363"/>
                <a:ext cx="1587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0" y="55"/>
                    </a:moveTo>
                    <a:lnTo>
                      <a:pt x="5" y="0"/>
                    </a:lnTo>
                    <a:lnTo>
                      <a:pt x="17" y="1"/>
                    </a:lnTo>
                    <a:lnTo>
                      <a:pt x="13" y="42"/>
                    </a:lnTo>
                    <a:lnTo>
                      <a:pt x="45" y="46"/>
                    </a:lnTo>
                    <a:lnTo>
                      <a:pt x="49" y="11"/>
                    </a:lnTo>
                    <a:lnTo>
                      <a:pt x="61" y="12"/>
                    </a:lnTo>
                    <a:lnTo>
                      <a:pt x="58" y="47"/>
                    </a:lnTo>
                    <a:lnTo>
                      <a:pt x="100" y="52"/>
                    </a:lnTo>
                    <a:lnTo>
                      <a:pt x="99" y="6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536;p21">
                <a:extLst>
                  <a:ext uri="{FF2B5EF4-FFF2-40B4-BE49-F238E27FC236}">
                    <a16:creationId xmlns:a16="http://schemas.microsoft.com/office/drawing/2014/main" xmlns="" id="{2DBCED6C-D0C2-0740-9A75-5D73243ADD4E}"/>
                  </a:ext>
                </a:extLst>
              </p:cNvPr>
              <p:cNvSpPr/>
              <p:nvPr/>
            </p:nvSpPr>
            <p:spPr>
              <a:xfrm>
                <a:off x="9156701" y="4957763"/>
                <a:ext cx="1603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" extrusionOk="0">
                    <a:moveTo>
                      <a:pt x="0" y="14"/>
                    </a:moveTo>
                    <a:lnTo>
                      <a:pt x="3" y="0"/>
                    </a:lnTo>
                    <a:lnTo>
                      <a:pt x="101" y="23"/>
                    </a:lnTo>
                    <a:lnTo>
                      <a:pt x="98" y="3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537;p21">
                <a:extLst>
                  <a:ext uri="{FF2B5EF4-FFF2-40B4-BE49-F238E27FC236}">
                    <a16:creationId xmlns:a16="http://schemas.microsoft.com/office/drawing/2014/main" xmlns="" id="{D397B56A-0360-BB42-A32D-56E79E40AD65}"/>
                  </a:ext>
                </a:extLst>
              </p:cNvPr>
              <p:cNvSpPr/>
              <p:nvPr/>
            </p:nvSpPr>
            <p:spPr>
              <a:xfrm>
                <a:off x="9188451" y="4779963"/>
                <a:ext cx="18256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0" extrusionOk="0">
                    <a:moveTo>
                      <a:pt x="0" y="54"/>
                    </a:moveTo>
                    <a:lnTo>
                      <a:pt x="20" y="0"/>
                    </a:lnTo>
                    <a:lnTo>
                      <a:pt x="32" y="4"/>
                    </a:lnTo>
                    <a:lnTo>
                      <a:pt x="16" y="46"/>
                    </a:lnTo>
                    <a:lnTo>
                      <a:pt x="45" y="57"/>
                    </a:lnTo>
                    <a:lnTo>
                      <a:pt x="58" y="23"/>
                    </a:lnTo>
                    <a:lnTo>
                      <a:pt x="70" y="28"/>
                    </a:lnTo>
                    <a:lnTo>
                      <a:pt x="57" y="61"/>
                    </a:lnTo>
                    <a:lnTo>
                      <a:pt x="87" y="73"/>
                    </a:lnTo>
                    <a:lnTo>
                      <a:pt x="104" y="29"/>
                    </a:lnTo>
                    <a:lnTo>
                      <a:pt x="115" y="34"/>
                    </a:lnTo>
                    <a:lnTo>
                      <a:pt x="93" y="9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38;p21">
                <a:extLst>
                  <a:ext uri="{FF2B5EF4-FFF2-40B4-BE49-F238E27FC236}">
                    <a16:creationId xmlns:a16="http://schemas.microsoft.com/office/drawing/2014/main" xmlns="" id="{8646737F-707A-D74A-A168-4E8D0A622E3D}"/>
                  </a:ext>
                </a:extLst>
              </p:cNvPr>
              <p:cNvSpPr/>
              <p:nvPr/>
            </p:nvSpPr>
            <p:spPr>
              <a:xfrm>
                <a:off x="9261476" y="4594226"/>
                <a:ext cx="1889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5" extrusionOk="0">
                    <a:moveTo>
                      <a:pt x="0" y="63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34" y="8"/>
                      <a:pt x="60" y="0"/>
                      <a:pt x="87" y="17"/>
                    </a:cubicBezTo>
                    <a:cubicBezTo>
                      <a:pt x="114" y="34"/>
                      <a:pt x="119" y="60"/>
                      <a:pt x="103" y="87"/>
                    </a:cubicBezTo>
                    <a:cubicBezTo>
                      <a:pt x="86" y="115"/>
                      <a:pt x="86" y="115"/>
                      <a:pt x="86" y="115"/>
                    </a:cubicBezTo>
                    <a:lnTo>
                      <a:pt x="0" y="63"/>
                    </a:lnTo>
                    <a:close/>
                    <a:moveTo>
                      <a:pt x="92" y="81"/>
                    </a:moveTo>
                    <a:cubicBezTo>
                      <a:pt x="104" y="62"/>
                      <a:pt x="101" y="42"/>
                      <a:pt x="79" y="29"/>
                    </a:cubicBezTo>
                    <a:cubicBezTo>
                      <a:pt x="58" y="17"/>
                      <a:pt x="39" y="22"/>
                      <a:pt x="28" y="4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83" y="97"/>
                      <a:pt x="83" y="97"/>
                      <a:pt x="83" y="97"/>
                    </a:cubicBezTo>
                    <a:lnTo>
                      <a:pt x="92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39;p21">
                <a:extLst>
                  <a:ext uri="{FF2B5EF4-FFF2-40B4-BE49-F238E27FC236}">
                    <a16:creationId xmlns:a16="http://schemas.microsoft.com/office/drawing/2014/main" xmlns="" id="{ABCE1812-078C-6147-A105-49564AF3187E}"/>
                  </a:ext>
                </a:extLst>
              </p:cNvPr>
              <p:cNvSpPr/>
              <p:nvPr/>
            </p:nvSpPr>
            <p:spPr>
              <a:xfrm>
                <a:off x="9450388" y="4391026"/>
                <a:ext cx="1603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4" extrusionOk="0">
                    <a:moveTo>
                      <a:pt x="52" y="89"/>
                    </a:moveTo>
                    <a:cubicBezTo>
                      <a:pt x="52" y="89"/>
                      <a:pt x="67" y="90"/>
                      <a:pt x="77" y="79"/>
                    </a:cubicBezTo>
                    <a:cubicBezTo>
                      <a:pt x="84" y="73"/>
                      <a:pt x="86" y="64"/>
                      <a:pt x="80" y="57"/>
                    </a:cubicBezTo>
                    <a:cubicBezTo>
                      <a:pt x="65" y="41"/>
                      <a:pt x="33" y="78"/>
                      <a:pt x="11" y="56"/>
                    </a:cubicBezTo>
                    <a:cubicBezTo>
                      <a:pt x="0" y="45"/>
                      <a:pt x="2" y="27"/>
                      <a:pt x="15" y="13"/>
                    </a:cubicBezTo>
                    <a:cubicBezTo>
                      <a:pt x="29" y="0"/>
                      <a:pt x="43" y="1"/>
                      <a:pt x="43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33" y="14"/>
                      <a:pt x="24" y="23"/>
                    </a:cubicBezTo>
                    <a:cubicBezTo>
                      <a:pt x="17" y="30"/>
                      <a:pt x="16" y="40"/>
                      <a:pt x="21" y="46"/>
                    </a:cubicBezTo>
                    <a:cubicBezTo>
                      <a:pt x="36" y="61"/>
                      <a:pt x="67" y="23"/>
                      <a:pt x="90" y="47"/>
                    </a:cubicBezTo>
                    <a:cubicBezTo>
                      <a:pt x="100" y="58"/>
                      <a:pt x="101" y="75"/>
                      <a:pt x="86" y="89"/>
                    </a:cubicBezTo>
                    <a:cubicBezTo>
                      <a:pt x="71" y="104"/>
                      <a:pt x="53" y="103"/>
                      <a:pt x="53" y="103"/>
                    </a:cubicBezTo>
                    <a:lnTo>
                      <a:pt x="5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40;p21">
                <a:extLst>
                  <a:ext uri="{FF2B5EF4-FFF2-40B4-BE49-F238E27FC236}">
                    <a16:creationId xmlns:a16="http://schemas.microsoft.com/office/drawing/2014/main" xmlns="" id="{DAAD13F2-3297-E143-95AB-60446EC5FEA7}"/>
                  </a:ext>
                </a:extLst>
              </p:cNvPr>
              <p:cNvSpPr/>
              <p:nvPr/>
            </p:nvSpPr>
            <p:spPr>
              <a:xfrm>
                <a:off x="9578976" y="4254501"/>
                <a:ext cx="18097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0" extrusionOk="0">
                    <a:moveTo>
                      <a:pt x="0" y="44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6" y="103"/>
                      <a:pt x="69" y="105"/>
                      <a:pt x="82" y="96"/>
                    </a:cubicBezTo>
                    <a:cubicBezTo>
                      <a:pt x="95" y="88"/>
                      <a:pt x="98" y="75"/>
                      <a:pt x="90" y="62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2" y="54"/>
                      <a:pt x="102" y="54"/>
                      <a:pt x="102" y="54"/>
                    </a:cubicBezTo>
                    <a:cubicBezTo>
                      <a:pt x="114" y="73"/>
                      <a:pt x="109" y="94"/>
                      <a:pt x="89" y="107"/>
                    </a:cubicBezTo>
                    <a:cubicBezTo>
                      <a:pt x="70" y="120"/>
                      <a:pt x="48" y="117"/>
                      <a:pt x="36" y="98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541;p21">
                <a:extLst>
                  <a:ext uri="{FF2B5EF4-FFF2-40B4-BE49-F238E27FC236}">
                    <a16:creationId xmlns:a16="http://schemas.microsoft.com/office/drawing/2014/main" xmlns="" id="{4A824663-3387-B340-8364-8D8772B20B82}"/>
                  </a:ext>
                </a:extLst>
              </p:cNvPr>
              <p:cNvSpPr/>
              <p:nvPr/>
            </p:nvSpPr>
            <p:spPr>
              <a:xfrm>
                <a:off x="9769476" y="4176713"/>
                <a:ext cx="1412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2" extrusionOk="0">
                    <a:moveTo>
                      <a:pt x="32" y="92"/>
                    </a:moveTo>
                    <a:cubicBezTo>
                      <a:pt x="32" y="92"/>
                      <a:pt x="46" y="97"/>
                      <a:pt x="60" y="91"/>
                    </a:cubicBezTo>
                    <a:cubicBezTo>
                      <a:pt x="69" y="88"/>
                      <a:pt x="74" y="80"/>
                      <a:pt x="70" y="71"/>
                    </a:cubicBezTo>
                    <a:cubicBezTo>
                      <a:pt x="61" y="51"/>
                      <a:pt x="19" y="75"/>
                      <a:pt x="6" y="47"/>
                    </a:cubicBezTo>
                    <a:cubicBezTo>
                      <a:pt x="0" y="32"/>
                      <a:pt x="7" y="15"/>
                      <a:pt x="25" y="8"/>
                    </a:cubicBezTo>
                    <a:cubicBezTo>
                      <a:pt x="42" y="0"/>
                      <a:pt x="55" y="6"/>
                      <a:pt x="55" y="6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42" y="15"/>
                      <a:pt x="30" y="20"/>
                    </a:cubicBezTo>
                    <a:cubicBezTo>
                      <a:pt x="20" y="24"/>
                      <a:pt x="16" y="33"/>
                      <a:pt x="19" y="41"/>
                    </a:cubicBezTo>
                    <a:cubicBezTo>
                      <a:pt x="27" y="60"/>
                      <a:pt x="70" y="35"/>
                      <a:pt x="83" y="65"/>
                    </a:cubicBezTo>
                    <a:cubicBezTo>
                      <a:pt x="89" y="79"/>
                      <a:pt x="83" y="95"/>
                      <a:pt x="65" y="103"/>
                    </a:cubicBezTo>
                    <a:cubicBezTo>
                      <a:pt x="45" y="112"/>
                      <a:pt x="29" y="105"/>
                      <a:pt x="29" y="105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42;p21">
                <a:extLst>
                  <a:ext uri="{FF2B5EF4-FFF2-40B4-BE49-F238E27FC236}">
                    <a16:creationId xmlns:a16="http://schemas.microsoft.com/office/drawing/2014/main" xmlns="" id="{A1B48F50-204E-DB4E-B62A-0FFF61807E40}"/>
                  </a:ext>
                </a:extLst>
              </p:cNvPr>
              <p:cNvSpPr/>
              <p:nvPr/>
            </p:nvSpPr>
            <p:spPr>
              <a:xfrm>
                <a:off x="9917113" y="4116388"/>
                <a:ext cx="1333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9" extrusionOk="0">
                    <a:moveTo>
                      <a:pt x="37" y="24"/>
                    </a:moveTo>
                    <a:lnTo>
                      <a:pt x="3" y="32"/>
                    </a:lnTo>
                    <a:lnTo>
                      <a:pt x="0" y="21"/>
                    </a:lnTo>
                    <a:lnTo>
                      <a:pt x="81" y="0"/>
                    </a:lnTo>
                    <a:lnTo>
                      <a:pt x="84" y="12"/>
                    </a:lnTo>
                    <a:lnTo>
                      <a:pt x="50" y="20"/>
                    </a:lnTo>
                    <a:lnTo>
                      <a:pt x="72" y="106"/>
                    </a:lnTo>
                    <a:lnTo>
                      <a:pt x="58" y="109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43;p21">
                <a:extLst>
                  <a:ext uri="{FF2B5EF4-FFF2-40B4-BE49-F238E27FC236}">
                    <a16:creationId xmlns:a16="http://schemas.microsoft.com/office/drawing/2014/main" xmlns="" id="{DF1084FB-124C-054D-921E-DDEB0D7B2C6F}"/>
                  </a:ext>
                </a:extLst>
              </p:cNvPr>
              <p:cNvSpPr/>
              <p:nvPr/>
            </p:nvSpPr>
            <p:spPr>
              <a:xfrm>
                <a:off x="10099676" y="4102101"/>
                <a:ext cx="138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104" extrusionOk="0">
                    <a:moveTo>
                      <a:pt x="60" y="70"/>
                    </a:moveTo>
                    <a:cubicBezTo>
                      <a:pt x="22" y="73"/>
                      <a:pt x="22" y="73"/>
                      <a:pt x="22" y="7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73" y="98"/>
                      <a:pt x="73" y="98"/>
                      <a:pt x="73" y="98"/>
                    </a:cubicBezTo>
                    <a:lnTo>
                      <a:pt x="60" y="70"/>
                    </a:lnTo>
                    <a:close/>
                    <a:moveTo>
                      <a:pt x="36" y="14"/>
                    </a:moveTo>
                    <a:cubicBezTo>
                      <a:pt x="36" y="14"/>
                      <a:pt x="34" y="23"/>
                      <a:pt x="33" y="29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3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44;p21">
                <a:extLst>
                  <a:ext uri="{FF2B5EF4-FFF2-40B4-BE49-F238E27FC236}">
                    <a16:creationId xmlns:a16="http://schemas.microsoft.com/office/drawing/2014/main" xmlns="" id="{CDABEC8D-4545-0942-A27E-68E6BF83F6FB}"/>
                  </a:ext>
                </a:extLst>
              </p:cNvPr>
              <p:cNvSpPr/>
              <p:nvPr/>
            </p:nvSpPr>
            <p:spPr>
              <a:xfrm>
                <a:off x="10293351" y="4098926"/>
                <a:ext cx="28575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01" extrusionOk="0">
                    <a:moveTo>
                      <a:pt x="4" y="0"/>
                    </a:moveTo>
                    <a:lnTo>
                      <a:pt x="18" y="0"/>
                    </a:lnTo>
                    <a:lnTo>
                      <a:pt x="14" y="101"/>
                    </a:lnTo>
                    <a:lnTo>
                      <a:pt x="0" y="1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45;p21">
                <a:extLst>
                  <a:ext uri="{FF2B5EF4-FFF2-40B4-BE49-F238E27FC236}">
                    <a16:creationId xmlns:a16="http://schemas.microsoft.com/office/drawing/2014/main" xmlns="" id="{DB252ADA-8792-DE4F-8C56-E1283E09216E}"/>
                  </a:ext>
                </a:extLst>
              </p:cNvPr>
              <p:cNvSpPr/>
              <p:nvPr/>
            </p:nvSpPr>
            <p:spPr>
              <a:xfrm>
                <a:off x="10388601" y="4106863"/>
                <a:ext cx="1555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14" extrusionOk="0">
                    <a:moveTo>
                      <a:pt x="19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7" y="81"/>
                      <a:pt x="70" y="91"/>
                      <a:pt x="70" y="9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1"/>
                      <a:pt x="71" y="82"/>
                      <a:pt x="72" y="77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1" y="3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7" y="32"/>
                      <a:pt x="26" y="37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546;p21">
                <a:extLst>
                  <a:ext uri="{FF2B5EF4-FFF2-40B4-BE49-F238E27FC236}">
                    <a16:creationId xmlns:a16="http://schemas.microsoft.com/office/drawing/2014/main" xmlns="" id="{80A6C489-DF80-4745-B27F-7D8CB4835A76}"/>
                  </a:ext>
                </a:extLst>
              </p:cNvPr>
              <p:cNvSpPr/>
              <p:nvPr/>
            </p:nvSpPr>
            <p:spPr>
              <a:xfrm>
                <a:off x="10564813" y="4176713"/>
                <a:ext cx="1349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2" extrusionOk="0">
                    <a:moveTo>
                      <a:pt x="68" y="7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67" y="106"/>
                      <a:pt x="67" y="106"/>
                      <a:pt x="67" y="106"/>
                    </a:cubicBezTo>
                    <a:lnTo>
                      <a:pt x="68" y="76"/>
                    </a:lnTo>
                    <a:close/>
                    <a:moveTo>
                      <a:pt x="72" y="15"/>
                    </a:moveTo>
                    <a:cubicBezTo>
                      <a:pt x="72" y="15"/>
                      <a:pt x="67" y="23"/>
                      <a:pt x="63" y="2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25"/>
                      <a:pt x="73" y="15"/>
                      <a:pt x="73" y="15"/>
                    </a:cubicBez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47;p21">
                <a:extLst>
                  <a:ext uri="{FF2B5EF4-FFF2-40B4-BE49-F238E27FC236}">
                    <a16:creationId xmlns:a16="http://schemas.microsoft.com/office/drawing/2014/main" xmlns="" id="{14C82C0C-28E8-8146-B862-264202CC1B01}"/>
                  </a:ext>
                </a:extLst>
              </p:cNvPr>
              <p:cNvSpPr/>
              <p:nvPr/>
            </p:nvSpPr>
            <p:spPr>
              <a:xfrm>
                <a:off x="10737851" y="4244976"/>
                <a:ext cx="16351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4" extrusionOk="0">
                    <a:moveTo>
                      <a:pt x="54" y="0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98" y="28"/>
                      <a:pt x="103" y="42"/>
                      <a:pt x="95" y="56"/>
                    </a:cubicBezTo>
                    <a:cubicBezTo>
                      <a:pt x="89" y="65"/>
                      <a:pt x="81" y="69"/>
                      <a:pt x="73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80" y="76"/>
                      <a:pt x="79" y="88"/>
                      <a:pt x="73" y="97"/>
                    </a:cubicBezTo>
                    <a:cubicBezTo>
                      <a:pt x="63" y="113"/>
                      <a:pt x="46" y="114"/>
                      <a:pt x="31" y="104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54" y="0"/>
                    </a:lnTo>
                    <a:close/>
                    <a:moveTo>
                      <a:pt x="38" y="94"/>
                    </a:moveTo>
                    <a:cubicBezTo>
                      <a:pt x="47" y="100"/>
                      <a:pt x="56" y="98"/>
                      <a:pt x="62" y="89"/>
                    </a:cubicBezTo>
                    <a:cubicBezTo>
                      <a:pt x="67" y="80"/>
                      <a:pt x="65" y="71"/>
                      <a:pt x="56" y="65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19" y="82"/>
                      <a:pt x="19" y="82"/>
                      <a:pt x="19" y="82"/>
                    </a:cubicBezTo>
                    <a:lnTo>
                      <a:pt x="38" y="94"/>
                    </a:lnTo>
                    <a:close/>
                    <a:moveTo>
                      <a:pt x="61" y="55"/>
                    </a:moveTo>
                    <a:cubicBezTo>
                      <a:pt x="69" y="60"/>
                      <a:pt x="77" y="57"/>
                      <a:pt x="82" y="50"/>
                    </a:cubicBezTo>
                    <a:cubicBezTo>
                      <a:pt x="86" y="42"/>
                      <a:pt x="85" y="34"/>
                      <a:pt x="77" y="29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61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48;p21">
                <a:extLst>
                  <a:ext uri="{FF2B5EF4-FFF2-40B4-BE49-F238E27FC236}">
                    <a16:creationId xmlns:a16="http://schemas.microsoft.com/office/drawing/2014/main" xmlns="" id="{3A7CF536-6249-DA48-A8E7-94C14D9C90BE}"/>
                  </a:ext>
                </a:extLst>
              </p:cNvPr>
              <p:cNvSpPr/>
              <p:nvPr/>
            </p:nvSpPr>
            <p:spPr>
              <a:xfrm>
                <a:off x="10880726" y="4359276"/>
                <a:ext cx="12223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14" extrusionOk="0">
                    <a:moveTo>
                      <a:pt x="67" y="0"/>
                    </a:moveTo>
                    <a:lnTo>
                      <a:pt x="77" y="9"/>
                    </a:lnTo>
                    <a:lnTo>
                      <a:pt x="19" y="75"/>
                    </a:lnTo>
                    <a:lnTo>
                      <a:pt x="52" y="105"/>
                    </a:lnTo>
                    <a:lnTo>
                      <a:pt x="44" y="114"/>
                    </a:lnTo>
                    <a:lnTo>
                      <a:pt x="0" y="7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49;p21">
                <a:extLst>
                  <a:ext uri="{FF2B5EF4-FFF2-40B4-BE49-F238E27FC236}">
                    <a16:creationId xmlns:a16="http://schemas.microsoft.com/office/drawing/2014/main" xmlns="" id="{7EEF52D4-8C9B-9049-A18C-D56CF7E5904D}"/>
                  </a:ext>
                </a:extLst>
              </p:cNvPr>
              <p:cNvSpPr/>
              <p:nvPr/>
            </p:nvSpPr>
            <p:spPr>
              <a:xfrm>
                <a:off x="10987088" y="4478338"/>
                <a:ext cx="18256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1" extrusionOk="0">
                    <a:moveTo>
                      <a:pt x="78" y="0"/>
                    </a:moveTo>
                    <a:lnTo>
                      <a:pt x="115" y="45"/>
                    </a:lnTo>
                    <a:lnTo>
                      <a:pt x="105" y="53"/>
                    </a:lnTo>
                    <a:lnTo>
                      <a:pt x="77" y="19"/>
                    </a:lnTo>
                    <a:lnTo>
                      <a:pt x="53" y="39"/>
                    </a:lnTo>
                    <a:lnTo>
                      <a:pt x="76" y="67"/>
                    </a:lnTo>
                    <a:lnTo>
                      <a:pt x="66" y="74"/>
                    </a:lnTo>
                    <a:lnTo>
                      <a:pt x="43" y="47"/>
                    </a:lnTo>
                    <a:lnTo>
                      <a:pt x="19" y="67"/>
                    </a:lnTo>
                    <a:lnTo>
                      <a:pt x="48" y="103"/>
                    </a:lnTo>
                    <a:lnTo>
                      <a:pt x="39" y="111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50;p21">
                <a:extLst>
                  <a:ext uri="{FF2B5EF4-FFF2-40B4-BE49-F238E27FC236}">
                    <a16:creationId xmlns:a16="http://schemas.microsoft.com/office/drawing/2014/main" xmlns="" id="{432520C6-526F-B743-883A-BDD7BF2AEB62}"/>
                  </a:ext>
                </a:extLst>
              </p:cNvPr>
              <p:cNvSpPr/>
              <p:nvPr/>
            </p:nvSpPr>
            <p:spPr>
              <a:xfrm>
                <a:off x="11126788" y="4714876"/>
                <a:ext cx="1825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3" extrusionOk="0">
                    <a:moveTo>
                      <a:pt x="92" y="0"/>
                    </a:moveTo>
                    <a:cubicBezTo>
                      <a:pt x="107" y="34"/>
                      <a:pt x="107" y="34"/>
                      <a:pt x="107" y="34"/>
                    </a:cubicBezTo>
                    <a:cubicBezTo>
                      <a:pt x="115" y="50"/>
                      <a:pt x="109" y="67"/>
                      <a:pt x="92" y="75"/>
                    </a:cubicBezTo>
                    <a:cubicBezTo>
                      <a:pt x="74" y="83"/>
                      <a:pt x="57" y="77"/>
                      <a:pt x="49" y="6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92" y="0"/>
                    </a:lnTo>
                    <a:close/>
                    <a:moveTo>
                      <a:pt x="60" y="53"/>
                    </a:moveTo>
                    <a:cubicBezTo>
                      <a:pt x="65" y="64"/>
                      <a:pt x="75" y="67"/>
                      <a:pt x="86" y="62"/>
                    </a:cubicBezTo>
                    <a:cubicBezTo>
                      <a:pt x="97" y="57"/>
                      <a:pt x="100" y="48"/>
                      <a:pt x="95" y="3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1" y="34"/>
                      <a:pt x="51" y="34"/>
                      <a:pt x="51" y="34"/>
                    </a:cubicBez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551;p21">
                <a:extLst>
                  <a:ext uri="{FF2B5EF4-FFF2-40B4-BE49-F238E27FC236}">
                    <a16:creationId xmlns:a16="http://schemas.microsoft.com/office/drawing/2014/main" xmlns="" id="{EE1C626D-F860-0046-8DE7-0D40214C173F}"/>
                  </a:ext>
                </a:extLst>
              </p:cNvPr>
              <p:cNvSpPr/>
              <p:nvPr/>
            </p:nvSpPr>
            <p:spPr>
              <a:xfrm>
                <a:off x="11182351" y="4905376"/>
                <a:ext cx="1762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4" extrusionOk="0">
                    <a:moveTo>
                      <a:pt x="44" y="53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9" y="70"/>
                      <a:pt x="19" y="70"/>
                      <a:pt x="19" y="70"/>
                    </a:cubicBezTo>
                    <a:lnTo>
                      <a:pt x="44" y="53"/>
                    </a:lnTo>
                    <a:close/>
                    <a:moveTo>
                      <a:pt x="95" y="19"/>
                    </a:moveTo>
                    <a:cubicBezTo>
                      <a:pt x="95" y="19"/>
                      <a:pt x="86" y="20"/>
                      <a:pt x="80" y="19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7" y="24"/>
                      <a:pt x="95" y="20"/>
                      <a:pt x="95" y="20"/>
                    </a:cubicBez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52;p21">
                <a:extLst>
                  <a:ext uri="{FF2B5EF4-FFF2-40B4-BE49-F238E27FC236}">
                    <a16:creationId xmlns:a16="http://schemas.microsoft.com/office/drawing/2014/main" xmlns="" id="{E07A3305-901C-0543-AC40-0ADBD0CBEE4B}"/>
                  </a:ext>
                </a:extLst>
              </p:cNvPr>
              <p:cNvSpPr/>
              <p:nvPr/>
            </p:nvSpPr>
            <p:spPr>
              <a:xfrm>
                <a:off x="11226801" y="5081588"/>
                <a:ext cx="1619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9" extrusionOk="0">
                    <a:moveTo>
                      <a:pt x="100" y="0"/>
                    </a:moveTo>
                    <a:lnTo>
                      <a:pt x="102" y="14"/>
                    </a:lnTo>
                    <a:lnTo>
                      <a:pt x="14" y="23"/>
                    </a:lnTo>
                    <a:lnTo>
                      <a:pt x="18" y="68"/>
                    </a:lnTo>
                    <a:lnTo>
                      <a:pt x="6" y="69"/>
                    </a:lnTo>
                    <a:lnTo>
                      <a:pt x="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53;p21">
                <a:extLst>
                  <a:ext uri="{FF2B5EF4-FFF2-40B4-BE49-F238E27FC236}">
                    <a16:creationId xmlns:a16="http://schemas.microsoft.com/office/drawing/2014/main" xmlns="" id="{58D4150C-F8F7-EB4A-8EB6-679B8777E770}"/>
                  </a:ext>
                </a:extLst>
              </p:cNvPr>
              <p:cNvSpPr/>
              <p:nvPr/>
            </p:nvSpPr>
            <p:spPr>
              <a:xfrm>
                <a:off x="11225213" y="5230813"/>
                <a:ext cx="171450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 extrusionOk="0">
                    <a:moveTo>
                      <a:pt x="108" y="16"/>
                    </a:moveTo>
                    <a:cubicBezTo>
                      <a:pt x="107" y="30"/>
                      <a:pt x="107" y="30"/>
                      <a:pt x="107" y="30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5" y="51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45" y="56"/>
                      <a:pt x="50" y="59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1" y="88"/>
                      <a:pt x="80" y="89"/>
                      <a:pt x="80" y="89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88"/>
                      <a:pt x="71" y="85"/>
                      <a:pt x="65" y="8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5" y="28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6" y="24"/>
                      <a:pt x="70" y="2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54;p21">
                <a:extLst>
                  <a:ext uri="{FF2B5EF4-FFF2-40B4-BE49-F238E27FC236}">
                    <a16:creationId xmlns:a16="http://schemas.microsoft.com/office/drawing/2014/main" xmlns="" id="{A7502686-5322-DA40-B31D-5EEDB022A94E}"/>
                  </a:ext>
                </a:extLst>
              </p:cNvPr>
              <p:cNvSpPr/>
              <p:nvPr/>
            </p:nvSpPr>
            <p:spPr>
              <a:xfrm>
                <a:off x="11147426" y="5526088"/>
                <a:ext cx="18732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7" extrusionOk="0">
                    <a:moveTo>
                      <a:pt x="107" y="78"/>
                    </a:moveTo>
                    <a:cubicBezTo>
                      <a:pt x="97" y="105"/>
                      <a:pt x="68" y="117"/>
                      <a:pt x="41" y="107"/>
                    </a:cubicBezTo>
                    <a:cubicBezTo>
                      <a:pt x="13" y="96"/>
                      <a:pt x="0" y="67"/>
                      <a:pt x="11" y="40"/>
                    </a:cubicBezTo>
                    <a:cubicBezTo>
                      <a:pt x="22" y="13"/>
                      <a:pt x="51" y="0"/>
                      <a:pt x="79" y="11"/>
                    </a:cubicBezTo>
                    <a:cubicBezTo>
                      <a:pt x="106" y="22"/>
                      <a:pt x="118" y="51"/>
                      <a:pt x="107" y="78"/>
                    </a:cubicBezTo>
                    <a:moveTo>
                      <a:pt x="23" y="44"/>
                    </a:moveTo>
                    <a:cubicBezTo>
                      <a:pt x="15" y="63"/>
                      <a:pt x="25" y="85"/>
                      <a:pt x="46" y="93"/>
                    </a:cubicBezTo>
                    <a:cubicBezTo>
                      <a:pt x="66" y="101"/>
                      <a:pt x="88" y="92"/>
                      <a:pt x="95" y="73"/>
                    </a:cubicBezTo>
                    <a:cubicBezTo>
                      <a:pt x="103" y="54"/>
                      <a:pt x="94" y="33"/>
                      <a:pt x="73" y="24"/>
                    </a:cubicBezTo>
                    <a:cubicBezTo>
                      <a:pt x="52" y="16"/>
                      <a:pt x="30" y="25"/>
                      <a:pt x="23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55;p21">
                <a:extLst>
                  <a:ext uri="{FF2B5EF4-FFF2-40B4-BE49-F238E27FC236}">
                    <a16:creationId xmlns:a16="http://schemas.microsoft.com/office/drawing/2014/main" xmlns="" id="{0E77D229-EDFF-FD4E-A57E-9D05885DB2AD}"/>
                  </a:ext>
                </a:extLst>
              </p:cNvPr>
              <p:cNvSpPr/>
              <p:nvPr/>
            </p:nvSpPr>
            <p:spPr>
              <a:xfrm>
                <a:off x="11093451" y="5719763"/>
                <a:ext cx="14763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63" extrusionOk="0">
                    <a:moveTo>
                      <a:pt x="93" y="51"/>
                    </a:moveTo>
                    <a:lnTo>
                      <a:pt x="86" y="63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56;p21">
                <a:extLst>
                  <a:ext uri="{FF2B5EF4-FFF2-40B4-BE49-F238E27FC236}">
                    <a16:creationId xmlns:a16="http://schemas.microsoft.com/office/drawing/2014/main" xmlns="" id="{44022821-CBB9-1A4C-A52A-028E6B3B0E84}"/>
                  </a:ext>
                </a:extLst>
              </p:cNvPr>
              <p:cNvSpPr/>
              <p:nvPr/>
            </p:nvSpPr>
            <p:spPr>
              <a:xfrm>
                <a:off x="10987088" y="5810251"/>
                <a:ext cx="18256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4" extrusionOk="0">
                    <a:moveTo>
                      <a:pt x="115" y="63"/>
                    </a:moveTo>
                    <a:lnTo>
                      <a:pt x="106" y="74"/>
                    </a:lnTo>
                    <a:lnTo>
                      <a:pt x="38" y="18"/>
                    </a:lnTo>
                    <a:lnTo>
                      <a:pt x="9" y="53"/>
                    </a:lnTo>
                    <a:lnTo>
                      <a:pt x="0" y="46"/>
                    </a:lnTo>
                    <a:lnTo>
                      <a:pt x="37" y="0"/>
                    </a:lnTo>
                    <a:lnTo>
                      <a:pt x="11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57;p21">
                <a:extLst>
                  <a:ext uri="{FF2B5EF4-FFF2-40B4-BE49-F238E27FC236}">
                    <a16:creationId xmlns:a16="http://schemas.microsoft.com/office/drawing/2014/main" xmlns="" id="{F2CC9D12-F332-884D-8761-09B6418D0A81}"/>
                  </a:ext>
                </a:extLst>
              </p:cNvPr>
              <p:cNvSpPr/>
              <p:nvPr/>
            </p:nvSpPr>
            <p:spPr>
              <a:xfrm>
                <a:off x="9805988" y="6091238"/>
                <a:ext cx="21590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1" extrusionOk="0">
                    <a:moveTo>
                      <a:pt x="46" y="0"/>
                    </a:moveTo>
                    <a:cubicBezTo>
                      <a:pt x="93" y="16"/>
                      <a:pt x="93" y="16"/>
                      <a:pt x="93" y="16"/>
                    </a:cubicBezTo>
                    <a:cubicBezTo>
                      <a:pt x="106" y="21"/>
                      <a:pt x="113" y="24"/>
                      <a:pt x="118" y="28"/>
                    </a:cubicBezTo>
                    <a:cubicBezTo>
                      <a:pt x="131" y="39"/>
                      <a:pt x="136" y="56"/>
                      <a:pt x="129" y="76"/>
                    </a:cubicBezTo>
                    <a:cubicBezTo>
                      <a:pt x="124" y="90"/>
                      <a:pt x="112" y="103"/>
                      <a:pt x="96" y="105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6"/>
                      <a:pt x="97" y="109"/>
                      <a:pt x="98" y="11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0" y="134"/>
                      <a:pt x="0" y="134"/>
                      <a:pt x="0" y="134"/>
                    </a:cubicBezTo>
                    <a:lnTo>
                      <a:pt x="46" y="0"/>
                    </a:lnTo>
                    <a:close/>
                    <a:moveTo>
                      <a:pt x="72" y="77"/>
                    </a:moveTo>
                    <a:cubicBezTo>
                      <a:pt x="82" y="80"/>
                      <a:pt x="91" y="77"/>
                      <a:pt x="95" y="66"/>
                    </a:cubicBezTo>
                    <a:cubicBezTo>
                      <a:pt x="98" y="56"/>
                      <a:pt x="97" y="49"/>
                      <a:pt x="80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58" y="72"/>
                      <a:pt x="58" y="72"/>
                      <a:pt x="58" y="72"/>
                    </a:cubicBezTo>
                    <a:lnTo>
                      <a:pt x="7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58;p21">
                <a:extLst>
                  <a:ext uri="{FF2B5EF4-FFF2-40B4-BE49-F238E27FC236}">
                    <a16:creationId xmlns:a16="http://schemas.microsoft.com/office/drawing/2014/main" xmlns="" id="{DC44DD82-5634-4D48-8D7A-EF47C9761C77}"/>
                  </a:ext>
                </a:extLst>
              </p:cNvPr>
              <p:cNvSpPr/>
              <p:nvPr/>
            </p:nvSpPr>
            <p:spPr>
              <a:xfrm>
                <a:off x="10047288" y="6153151"/>
                <a:ext cx="176213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3" extrusionOk="0">
                    <a:moveTo>
                      <a:pt x="21" y="99"/>
                    </a:moveTo>
                    <a:cubicBezTo>
                      <a:pt x="21" y="99"/>
                      <a:pt x="35" y="115"/>
                      <a:pt x="53" y="117"/>
                    </a:cubicBezTo>
                    <a:cubicBezTo>
                      <a:pt x="60" y="118"/>
                      <a:pt x="68" y="116"/>
                      <a:pt x="69" y="108"/>
                    </a:cubicBezTo>
                    <a:cubicBezTo>
                      <a:pt x="71" y="91"/>
                      <a:pt x="7" y="84"/>
                      <a:pt x="12" y="41"/>
                    </a:cubicBezTo>
                    <a:cubicBezTo>
                      <a:pt x="16" y="15"/>
                      <a:pt x="39" y="0"/>
                      <a:pt x="67" y="4"/>
                    </a:cubicBezTo>
                    <a:cubicBezTo>
                      <a:pt x="98" y="7"/>
                      <a:pt x="111" y="25"/>
                      <a:pt x="111" y="25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80" y="37"/>
                      <a:pt x="63" y="35"/>
                    </a:cubicBezTo>
                    <a:cubicBezTo>
                      <a:pt x="56" y="34"/>
                      <a:pt x="48" y="37"/>
                      <a:pt x="47" y="44"/>
                    </a:cubicBezTo>
                    <a:cubicBezTo>
                      <a:pt x="45" y="62"/>
                      <a:pt x="109" y="66"/>
                      <a:pt x="103" y="111"/>
                    </a:cubicBezTo>
                    <a:cubicBezTo>
                      <a:pt x="101" y="134"/>
                      <a:pt x="80" y="153"/>
                      <a:pt x="49" y="149"/>
                    </a:cubicBezTo>
                    <a:cubicBezTo>
                      <a:pt x="16" y="145"/>
                      <a:pt x="0" y="123"/>
                      <a:pt x="0" y="123"/>
                    </a:cubicBez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59;p21">
                <a:extLst>
                  <a:ext uri="{FF2B5EF4-FFF2-40B4-BE49-F238E27FC236}">
                    <a16:creationId xmlns:a16="http://schemas.microsoft.com/office/drawing/2014/main" xmlns="" id="{A2910673-36AF-F746-8B13-90B2763CA269}"/>
                  </a:ext>
                </a:extLst>
              </p:cNvPr>
              <p:cNvSpPr/>
              <p:nvPr/>
            </p:nvSpPr>
            <p:spPr>
              <a:xfrm>
                <a:off x="10275888" y="6159501"/>
                <a:ext cx="1762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49" extrusionOk="0">
                    <a:moveTo>
                      <a:pt x="0" y="7"/>
                    </a:moveTo>
                    <a:cubicBezTo>
                      <a:pt x="58" y="2"/>
                      <a:pt x="58" y="2"/>
                      <a:pt x="58" y="2"/>
                    </a:cubicBezTo>
                    <a:cubicBezTo>
                      <a:pt x="86" y="0"/>
                      <a:pt x="106" y="18"/>
                      <a:pt x="109" y="46"/>
                    </a:cubicBezTo>
                    <a:cubicBezTo>
                      <a:pt x="111" y="75"/>
                      <a:pt x="94" y="97"/>
                      <a:pt x="67" y="100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12" y="149"/>
                      <a:pt x="12" y="149"/>
                      <a:pt x="12" y="149"/>
                    </a:cubicBezTo>
                    <a:lnTo>
                      <a:pt x="0" y="7"/>
                    </a:lnTo>
                    <a:close/>
                    <a:moveTo>
                      <a:pt x="57" y="71"/>
                    </a:moveTo>
                    <a:cubicBezTo>
                      <a:pt x="69" y="70"/>
                      <a:pt x="74" y="61"/>
                      <a:pt x="73" y="50"/>
                    </a:cubicBezTo>
                    <a:cubicBezTo>
                      <a:pt x="72" y="39"/>
                      <a:pt x="66" y="31"/>
                      <a:pt x="54" y="32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0" y="72"/>
                      <a:pt x="40" y="72"/>
                      <a:pt x="40" y="72"/>
                    </a:cubicBez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560;p21">
                <a:extLst>
                  <a:ext uri="{FF2B5EF4-FFF2-40B4-BE49-F238E27FC236}">
                    <a16:creationId xmlns:a16="http://schemas.microsoft.com/office/drawing/2014/main" xmlns="" id="{382196E4-EAAD-C847-AC78-DA2EA903BA8C}"/>
                  </a:ext>
                </a:extLst>
              </p:cNvPr>
              <p:cNvSpPr/>
              <p:nvPr/>
            </p:nvSpPr>
            <p:spPr>
              <a:xfrm>
                <a:off x="10469563" y="6092826"/>
                <a:ext cx="26511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66" extrusionOk="0">
                    <a:moveTo>
                      <a:pt x="60" y="14"/>
                    </a:moveTo>
                    <a:cubicBezTo>
                      <a:pt x="100" y="0"/>
                      <a:pt x="140" y="20"/>
                      <a:pt x="153" y="58"/>
                    </a:cubicBezTo>
                    <a:cubicBezTo>
                      <a:pt x="167" y="98"/>
                      <a:pt x="148" y="139"/>
                      <a:pt x="107" y="152"/>
                    </a:cubicBezTo>
                    <a:cubicBezTo>
                      <a:pt x="67" y="166"/>
                      <a:pt x="26" y="146"/>
                      <a:pt x="13" y="106"/>
                    </a:cubicBezTo>
                    <a:cubicBezTo>
                      <a:pt x="0" y="68"/>
                      <a:pt x="19" y="28"/>
                      <a:pt x="60" y="14"/>
                    </a:cubicBezTo>
                    <a:moveTo>
                      <a:pt x="97" y="122"/>
                    </a:moveTo>
                    <a:cubicBezTo>
                      <a:pt x="117" y="116"/>
                      <a:pt x="127" y="93"/>
                      <a:pt x="119" y="70"/>
                    </a:cubicBezTo>
                    <a:cubicBezTo>
                      <a:pt x="112" y="48"/>
                      <a:pt x="90" y="37"/>
                      <a:pt x="70" y="44"/>
                    </a:cubicBezTo>
                    <a:cubicBezTo>
                      <a:pt x="50" y="51"/>
                      <a:pt x="39" y="73"/>
                      <a:pt x="47" y="95"/>
                    </a:cubicBezTo>
                    <a:cubicBezTo>
                      <a:pt x="55" y="118"/>
                      <a:pt x="77" y="129"/>
                      <a:pt x="9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61;p21">
                <a:extLst>
                  <a:ext uri="{FF2B5EF4-FFF2-40B4-BE49-F238E27FC236}">
                    <a16:creationId xmlns:a16="http://schemas.microsoft.com/office/drawing/2014/main" xmlns="" id="{659F032C-6647-9D4E-A3FA-8E863FC73EBA}"/>
                  </a:ext>
                </a:extLst>
              </p:cNvPr>
              <p:cNvSpPr/>
              <p:nvPr/>
            </p:nvSpPr>
            <p:spPr>
              <a:xfrm>
                <a:off x="9612313" y="6046788"/>
                <a:ext cx="682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43" y="37"/>
                    </a:moveTo>
                    <a:lnTo>
                      <a:pt x="6" y="42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62;p21">
                <a:extLst>
                  <a:ext uri="{FF2B5EF4-FFF2-40B4-BE49-F238E27FC236}">
                    <a16:creationId xmlns:a16="http://schemas.microsoft.com/office/drawing/2014/main" xmlns="" id="{7E9E3C0E-943B-7D40-931F-C21F6163C0B3}"/>
                  </a:ext>
                </a:extLst>
              </p:cNvPr>
              <p:cNvSpPr/>
              <p:nvPr/>
            </p:nvSpPr>
            <p:spPr>
              <a:xfrm>
                <a:off x="10858501" y="6037263"/>
                <a:ext cx="666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1" extrusionOk="0">
                    <a:moveTo>
                      <a:pt x="37" y="41"/>
                    </a:moveTo>
                    <a:lnTo>
                      <a:pt x="0" y="36"/>
                    </a:lnTo>
                    <a:lnTo>
                      <a:pt x="5" y="0"/>
                    </a:lnTo>
                    <a:lnTo>
                      <a:pt x="42" y="5"/>
                    </a:lnTo>
                    <a:lnTo>
                      <a:pt x="37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63;p21">
                <a:extLst>
                  <a:ext uri="{FF2B5EF4-FFF2-40B4-BE49-F238E27FC236}">
                    <a16:creationId xmlns:a16="http://schemas.microsoft.com/office/drawing/2014/main" xmlns="" id="{2237B8E8-E0E4-3C4B-A0FA-29BB75EBE894}"/>
                  </a:ext>
                </a:extLst>
              </p:cNvPr>
              <p:cNvSpPr/>
              <p:nvPr/>
            </p:nvSpPr>
            <p:spPr>
              <a:xfrm>
                <a:off x="9458326" y="4429128"/>
                <a:ext cx="1608138" cy="15668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7" extrusionOk="0">
                    <a:moveTo>
                      <a:pt x="996" y="385"/>
                    </a:moveTo>
                    <a:cubicBezTo>
                      <a:pt x="983" y="335"/>
                      <a:pt x="962" y="295"/>
                      <a:pt x="933" y="261"/>
                    </a:cubicBezTo>
                    <a:cubicBezTo>
                      <a:pt x="927" y="254"/>
                      <a:pt x="923" y="246"/>
                      <a:pt x="917" y="240"/>
                    </a:cubicBezTo>
                    <a:cubicBezTo>
                      <a:pt x="865" y="191"/>
                      <a:pt x="798" y="155"/>
                      <a:pt x="727" y="132"/>
                    </a:cubicBezTo>
                    <a:cubicBezTo>
                      <a:pt x="791" y="134"/>
                      <a:pt x="845" y="147"/>
                      <a:pt x="881" y="177"/>
                    </a:cubicBezTo>
                    <a:cubicBezTo>
                      <a:pt x="895" y="190"/>
                      <a:pt x="899" y="208"/>
                      <a:pt x="914" y="221"/>
                    </a:cubicBezTo>
                    <a:cubicBezTo>
                      <a:pt x="913" y="209"/>
                      <a:pt x="906" y="198"/>
                      <a:pt x="899" y="189"/>
                    </a:cubicBezTo>
                    <a:cubicBezTo>
                      <a:pt x="892" y="180"/>
                      <a:pt x="884" y="171"/>
                      <a:pt x="876" y="163"/>
                    </a:cubicBezTo>
                    <a:cubicBezTo>
                      <a:pt x="829" y="112"/>
                      <a:pt x="768" y="78"/>
                      <a:pt x="679" y="74"/>
                    </a:cubicBezTo>
                    <a:cubicBezTo>
                      <a:pt x="696" y="68"/>
                      <a:pt x="708" y="62"/>
                      <a:pt x="726" y="64"/>
                    </a:cubicBezTo>
                    <a:cubicBezTo>
                      <a:pt x="744" y="66"/>
                      <a:pt x="769" y="83"/>
                      <a:pt x="769" y="83"/>
                    </a:cubicBezTo>
                    <a:cubicBezTo>
                      <a:pt x="770" y="83"/>
                      <a:pt x="769" y="79"/>
                      <a:pt x="764" y="75"/>
                    </a:cubicBezTo>
                    <a:cubicBezTo>
                      <a:pt x="756" y="68"/>
                      <a:pt x="751" y="65"/>
                      <a:pt x="751" y="65"/>
                    </a:cubicBezTo>
                    <a:cubicBezTo>
                      <a:pt x="735" y="54"/>
                      <a:pt x="721" y="48"/>
                      <a:pt x="710" y="44"/>
                    </a:cubicBezTo>
                    <a:cubicBezTo>
                      <a:pt x="680" y="31"/>
                      <a:pt x="645" y="25"/>
                      <a:pt x="610" y="34"/>
                    </a:cubicBezTo>
                    <a:cubicBezTo>
                      <a:pt x="607" y="35"/>
                      <a:pt x="604" y="37"/>
                      <a:pt x="600" y="38"/>
                    </a:cubicBezTo>
                    <a:cubicBezTo>
                      <a:pt x="600" y="37"/>
                      <a:pt x="601" y="37"/>
                      <a:pt x="601" y="36"/>
                    </a:cubicBezTo>
                    <a:cubicBezTo>
                      <a:pt x="605" y="29"/>
                      <a:pt x="610" y="23"/>
                      <a:pt x="615" y="19"/>
                    </a:cubicBezTo>
                    <a:cubicBezTo>
                      <a:pt x="616" y="18"/>
                      <a:pt x="620" y="17"/>
                      <a:pt x="618" y="14"/>
                    </a:cubicBezTo>
                    <a:cubicBezTo>
                      <a:pt x="599" y="11"/>
                      <a:pt x="563" y="0"/>
                      <a:pt x="540" y="3"/>
                    </a:cubicBezTo>
                    <a:cubicBezTo>
                      <a:pt x="525" y="6"/>
                      <a:pt x="520" y="17"/>
                      <a:pt x="511" y="24"/>
                    </a:cubicBezTo>
                    <a:cubicBezTo>
                      <a:pt x="504" y="14"/>
                      <a:pt x="494" y="3"/>
                      <a:pt x="479" y="2"/>
                    </a:cubicBezTo>
                    <a:cubicBezTo>
                      <a:pt x="459" y="0"/>
                      <a:pt x="431" y="7"/>
                      <a:pt x="413" y="12"/>
                    </a:cubicBezTo>
                    <a:cubicBezTo>
                      <a:pt x="413" y="12"/>
                      <a:pt x="407" y="13"/>
                      <a:pt x="405" y="13"/>
                    </a:cubicBezTo>
                    <a:cubicBezTo>
                      <a:pt x="404" y="13"/>
                      <a:pt x="403" y="14"/>
                      <a:pt x="403" y="15"/>
                    </a:cubicBezTo>
                    <a:cubicBezTo>
                      <a:pt x="403" y="15"/>
                      <a:pt x="404" y="15"/>
                      <a:pt x="405" y="16"/>
                    </a:cubicBezTo>
                    <a:cubicBezTo>
                      <a:pt x="405" y="16"/>
                      <a:pt x="409" y="17"/>
                      <a:pt x="411" y="19"/>
                    </a:cubicBezTo>
                    <a:cubicBezTo>
                      <a:pt x="416" y="23"/>
                      <a:pt x="420" y="31"/>
                      <a:pt x="422" y="36"/>
                    </a:cubicBezTo>
                    <a:cubicBezTo>
                      <a:pt x="351" y="20"/>
                      <a:pt x="306" y="41"/>
                      <a:pt x="269" y="63"/>
                    </a:cubicBezTo>
                    <a:cubicBezTo>
                      <a:pt x="265" y="65"/>
                      <a:pt x="261" y="67"/>
                      <a:pt x="254" y="75"/>
                    </a:cubicBezTo>
                    <a:cubicBezTo>
                      <a:pt x="253" y="76"/>
                      <a:pt x="252" y="78"/>
                      <a:pt x="252" y="80"/>
                    </a:cubicBezTo>
                    <a:cubicBezTo>
                      <a:pt x="252" y="80"/>
                      <a:pt x="281" y="61"/>
                      <a:pt x="301" y="61"/>
                    </a:cubicBezTo>
                    <a:cubicBezTo>
                      <a:pt x="324" y="60"/>
                      <a:pt x="345" y="73"/>
                      <a:pt x="346" y="72"/>
                    </a:cubicBezTo>
                    <a:cubicBezTo>
                      <a:pt x="282" y="73"/>
                      <a:pt x="231" y="89"/>
                      <a:pt x="191" y="116"/>
                    </a:cubicBezTo>
                    <a:cubicBezTo>
                      <a:pt x="159" y="138"/>
                      <a:pt x="126" y="170"/>
                      <a:pt x="108" y="204"/>
                    </a:cubicBezTo>
                    <a:cubicBezTo>
                      <a:pt x="105" y="209"/>
                      <a:pt x="99" y="216"/>
                      <a:pt x="103" y="221"/>
                    </a:cubicBezTo>
                    <a:cubicBezTo>
                      <a:pt x="117" y="205"/>
                      <a:pt x="124" y="186"/>
                      <a:pt x="140" y="172"/>
                    </a:cubicBezTo>
                    <a:cubicBezTo>
                      <a:pt x="177" y="139"/>
                      <a:pt x="236" y="127"/>
                      <a:pt x="305" y="130"/>
                    </a:cubicBezTo>
                    <a:cubicBezTo>
                      <a:pt x="177" y="168"/>
                      <a:pt x="74" y="235"/>
                      <a:pt x="28" y="355"/>
                    </a:cubicBezTo>
                    <a:cubicBezTo>
                      <a:pt x="13" y="395"/>
                      <a:pt x="0" y="442"/>
                      <a:pt x="5" y="497"/>
                    </a:cubicBezTo>
                    <a:cubicBezTo>
                      <a:pt x="9" y="494"/>
                      <a:pt x="8" y="488"/>
                      <a:pt x="9" y="484"/>
                    </a:cubicBezTo>
                    <a:cubicBezTo>
                      <a:pt x="12" y="468"/>
                      <a:pt x="12" y="451"/>
                      <a:pt x="15" y="436"/>
                    </a:cubicBezTo>
                    <a:cubicBezTo>
                      <a:pt x="25" y="371"/>
                      <a:pt x="55" y="333"/>
                      <a:pt x="95" y="298"/>
                    </a:cubicBezTo>
                    <a:cubicBezTo>
                      <a:pt x="147" y="254"/>
                      <a:pt x="212" y="221"/>
                      <a:pt x="286" y="200"/>
                    </a:cubicBezTo>
                    <a:cubicBezTo>
                      <a:pt x="212" y="251"/>
                      <a:pt x="143" y="312"/>
                      <a:pt x="91" y="388"/>
                    </a:cubicBezTo>
                    <a:cubicBezTo>
                      <a:pt x="39" y="462"/>
                      <a:pt x="1" y="561"/>
                      <a:pt x="15" y="688"/>
                    </a:cubicBezTo>
                    <a:cubicBezTo>
                      <a:pt x="21" y="685"/>
                      <a:pt x="19" y="676"/>
                      <a:pt x="20" y="672"/>
                    </a:cubicBezTo>
                    <a:cubicBezTo>
                      <a:pt x="22" y="665"/>
                      <a:pt x="23" y="658"/>
                      <a:pt x="24" y="651"/>
                    </a:cubicBezTo>
                    <a:cubicBezTo>
                      <a:pt x="39" y="562"/>
                      <a:pt x="81" y="491"/>
                      <a:pt x="129" y="435"/>
                    </a:cubicBezTo>
                    <a:cubicBezTo>
                      <a:pt x="185" y="368"/>
                      <a:pt x="252" y="312"/>
                      <a:pt x="326" y="265"/>
                    </a:cubicBezTo>
                    <a:cubicBezTo>
                      <a:pt x="270" y="340"/>
                      <a:pt x="216" y="426"/>
                      <a:pt x="177" y="524"/>
                    </a:cubicBezTo>
                    <a:cubicBezTo>
                      <a:pt x="145" y="604"/>
                      <a:pt x="116" y="723"/>
                      <a:pt x="129" y="837"/>
                    </a:cubicBezTo>
                    <a:cubicBezTo>
                      <a:pt x="130" y="851"/>
                      <a:pt x="130" y="869"/>
                      <a:pt x="140" y="877"/>
                    </a:cubicBezTo>
                    <a:cubicBezTo>
                      <a:pt x="149" y="867"/>
                      <a:pt x="152" y="852"/>
                      <a:pt x="154" y="840"/>
                    </a:cubicBezTo>
                    <a:cubicBezTo>
                      <a:pt x="158" y="826"/>
                      <a:pt x="160" y="803"/>
                      <a:pt x="163" y="789"/>
                    </a:cubicBezTo>
                    <a:cubicBezTo>
                      <a:pt x="205" y="626"/>
                      <a:pt x="280" y="490"/>
                      <a:pt x="362" y="371"/>
                    </a:cubicBezTo>
                    <a:cubicBezTo>
                      <a:pt x="376" y="351"/>
                      <a:pt x="390" y="331"/>
                      <a:pt x="406" y="314"/>
                    </a:cubicBezTo>
                    <a:cubicBezTo>
                      <a:pt x="383" y="412"/>
                      <a:pt x="359" y="523"/>
                      <a:pt x="348" y="637"/>
                    </a:cubicBezTo>
                    <a:cubicBezTo>
                      <a:pt x="338" y="734"/>
                      <a:pt x="334" y="864"/>
                      <a:pt x="353" y="953"/>
                    </a:cubicBezTo>
                    <a:cubicBezTo>
                      <a:pt x="356" y="965"/>
                      <a:pt x="356" y="981"/>
                      <a:pt x="368" y="987"/>
                    </a:cubicBezTo>
                    <a:cubicBezTo>
                      <a:pt x="385" y="967"/>
                      <a:pt x="386" y="935"/>
                      <a:pt x="391" y="910"/>
                    </a:cubicBezTo>
                    <a:cubicBezTo>
                      <a:pt x="432" y="716"/>
                      <a:pt x="462" y="514"/>
                      <a:pt x="510" y="332"/>
                    </a:cubicBezTo>
                    <a:cubicBezTo>
                      <a:pt x="546" y="489"/>
                      <a:pt x="573" y="660"/>
                      <a:pt x="600" y="828"/>
                    </a:cubicBezTo>
                    <a:cubicBezTo>
                      <a:pt x="607" y="870"/>
                      <a:pt x="612" y="914"/>
                      <a:pt x="622" y="953"/>
                    </a:cubicBezTo>
                    <a:cubicBezTo>
                      <a:pt x="624" y="965"/>
                      <a:pt x="625" y="980"/>
                      <a:pt x="637" y="987"/>
                    </a:cubicBezTo>
                    <a:cubicBezTo>
                      <a:pt x="647" y="979"/>
                      <a:pt x="649" y="966"/>
                      <a:pt x="652" y="954"/>
                    </a:cubicBezTo>
                    <a:cubicBezTo>
                      <a:pt x="661" y="915"/>
                      <a:pt x="665" y="872"/>
                      <a:pt x="667" y="827"/>
                    </a:cubicBezTo>
                    <a:cubicBezTo>
                      <a:pt x="679" y="638"/>
                      <a:pt x="644" y="465"/>
                      <a:pt x="614" y="314"/>
                    </a:cubicBezTo>
                    <a:cubicBezTo>
                      <a:pt x="711" y="451"/>
                      <a:pt x="804" y="604"/>
                      <a:pt x="845" y="797"/>
                    </a:cubicBezTo>
                    <a:cubicBezTo>
                      <a:pt x="850" y="818"/>
                      <a:pt x="852" y="842"/>
                      <a:pt x="857" y="861"/>
                    </a:cubicBezTo>
                    <a:cubicBezTo>
                      <a:pt x="859" y="867"/>
                      <a:pt x="861" y="876"/>
                      <a:pt x="867" y="877"/>
                    </a:cubicBezTo>
                    <a:cubicBezTo>
                      <a:pt x="881" y="853"/>
                      <a:pt x="881" y="821"/>
                      <a:pt x="882" y="790"/>
                    </a:cubicBezTo>
                    <a:cubicBezTo>
                      <a:pt x="887" y="689"/>
                      <a:pt x="865" y="601"/>
                      <a:pt x="838" y="531"/>
                    </a:cubicBezTo>
                    <a:cubicBezTo>
                      <a:pt x="820" y="482"/>
                      <a:pt x="798" y="435"/>
                      <a:pt x="774" y="392"/>
                    </a:cubicBezTo>
                    <a:cubicBezTo>
                      <a:pt x="749" y="348"/>
                      <a:pt x="721" y="307"/>
                      <a:pt x="695" y="268"/>
                    </a:cubicBezTo>
                    <a:cubicBezTo>
                      <a:pt x="768" y="317"/>
                      <a:pt x="832" y="374"/>
                      <a:pt x="886" y="441"/>
                    </a:cubicBezTo>
                    <a:cubicBezTo>
                      <a:pt x="913" y="475"/>
                      <a:pt x="939" y="511"/>
                      <a:pt x="957" y="553"/>
                    </a:cubicBezTo>
                    <a:cubicBezTo>
                      <a:pt x="975" y="596"/>
                      <a:pt x="984" y="633"/>
                      <a:pt x="991" y="688"/>
                    </a:cubicBezTo>
                    <a:cubicBezTo>
                      <a:pt x="998" y="685"/>
                      <a:pt x="997" y="674"/>
                      <a:pt x="997" y="668"/>
                    </a:cubicBezTo>
                    <a:cubicBezTo>
                      <a:pt x="1008" y="544"/>
                      <a:pt x="970" y="459"/>
                      <a:pt x="923" y="390"/>
                    </a:cubicBezTo>
                    <a:cubicBezTo>
                      <a:pt x="870" y="311"/>
                      <a:pt x="798" y="247"/>
                      <a:pt x="724" y="197"/>
                    </a:cubicBezTo>
                    <a:cubicBezTo>
                      <a:pt x="799" y="218"/>
                      <a:pt x="867" y="248"/>
                      <a:pt x="919" y="293"/>
                    </a:cubicBezTo>
                    <a:cubicBezTo>
                      <a:pt x="945" y="315"/>
                      <a:pt x="968" y="341"/>
                      <a:pt x="983" y="374"/>
                    </a:cubicBezTo>
                    <a:cubicBezTo>
                      <a:pt x="996" y="405"/>
                      <a:pt x="997" y="443"/>
                      <a:pt x="1002" y="483"/>
                    </a:cubicBezTo>
                    <a:cubicBezTo>
                      <a:pt x="1002" y="487"/>
                      <a:pt x="1001" y="494"/>
                      <a:pt x="1006" y="497"/>
                    </a:cubicBezTo>
                    <a:cubicBezTo>
                      <a:pt x="1013" y="454"/>
                      <a:pt x="1005" y="419"/>
                      <a:pt x="996" y="3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64;p21">
                <a:extLst>
                  <a:ext uri="{FF2B5EF4-FFF2-40B4-BE49-F238E27FC236}">
                    <a16:creationId xmlns:a16="http://schemas.microsoft.com/office/drawing/2014/main" xmlns="" id="{2E7ED053-3A9F-4D46-9D87-419494050DEF}"/>
                  </a:ext>
                </a:extLst>
              </p:cNvPr>
              <p:cNvSpPr/>
              <p:nvPr/>
            </p:nvSpPr>
            <p:spPr>
              <a:xfrm>
                <a:off x="11145838" y="4111626"/>
                <a:ext cx="968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2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1"/>
                    </a:lnTo>
                    <a:lnTo>
                      <a:pt x="37" y="11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65;p21">
                <a:extLst>
                  <a:ext uri="{FF2B5EF4-FFF2-40B4-BE49-F238E27FC236}">
                    <a16:creationId xmlns:a16="http://schemas.microsoft.com/office/drawing/2014/main" xmlns="" id="{9ECBCE47-B7A3-7E4B-AFC3-94DAADF7D2F4}"/>
                  </a:ext>
                </a:extLst>
              </p:cNvPr>
              <p:cNvSpPr/>
              <p:nvPr/>
            </p:nvSpPr>
            <p:spPr>
              <a:xfrm>
                <a:off x="11253788" y="4111626"/>
                <a:ext cx="1190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3" extrusionOk="0">
                    <a:moveTo>
                      <a:pt x="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40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40" y="40"/>
                      <a:pt x="41" y="36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27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7" y="28"/>
                      <a:pt x="55" y="3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8" y="28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7"/>
                      <a:pt x="16" y="3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75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C81545-D5DD-4589-BB36-883FFF7C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9F5340-46C5-45E3-B297-AE8DC676A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09" y="5678562"/>
            <a:ext cx="1040542" cy="1054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DE6A3D-BF14-7F41-9B27-F88C72E4C546}"/>
              </a:ext>
            </a:extLst>
          </p:cNvPr>
          <p:cNvSpPr/>
          <p:nvPr/>
        </p:nvSpPr>
        <p:spPr>
          <a:xfrm>
            <a:off x="4202723" y="6307597"/>
            <a:ext cx="1213339" cy="28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9983BA-C048-0E43-9A41-6F0B1642A77E}"/>
              </a:ext>
            </a:extLst>
          </p:cNvPr>
          <p:cNvSpPr/>
          <p:nvPr/>
        </p:nvSpPr>
        <p:spPr>
          <a:xfrm rot="10800000">
            <a:off x="-1" y="0"/>
            <a:ext cx="12192000" cy="1268322"/>
          </a:xfrm>
          <a:prstGeom prst="rect">
            <a:avLst/>
          </a:prstGeom>
          <a:gradFill>
            <a:gsLst>
              <a:gs pos="46000">
                <a:srgbClr val="F79226"/>
              </a:gs>
              <a:gs pos="89000">
                <a:srgbClr val="F7922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dirty="0"/>
          </a:p>
        </p:txBody>
      </p:sp>
      <p:sp>
        <p:nvSpPr>
          <p:cNvPr id="11" name="Google Shape;170;p18">
            <a:extLst>
              <a:ext uri="{FF2B5EF4-FFF2-40B4-BE49-F238E27FC236}">
                <a16:creationId xmlns:a16="http://schemas.microsoft.com/office/drawing/2014/main" xmlns="" id="{CE8275AA-3A93-5C41-8FD1-2B7CBDD572B1}"/>
              </a:ext>
            </a:extLst>
          </p:cNvPr>
          <p:cNvSpPr txBox="1"/>
          <p:nvPr/>
        </p:nvSpPr>
        <p:spPr>
          <a:xfrm>
            <a:off x="1921644" y="676147"/>
            <a:ext cx="8348710" cy="64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" sz="2800" b="1" dirty="0">
                <a:ea typeface="Arial" panose="020B0604020202020204" pitchFamily="34" charset="0"/>
              </a:rPr>
              <a:t>Alcance de los Principios y Criterios 2018 de la RSPO</a:t>
            </a:r>
            <a:endParaRPr lang="en-US" sz="2800" b="1" dirty="0"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07" y="1319016"/>
            <a:ext cx="1165661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aplica a todas los niveles de producción: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Todas las plantas de beneficio (que no caen bajo la definición de “Planta de beneficio Independiente” según el Estándar para cadena de suministro)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Todos los cultivadores (que no están definidos como "Pequeño productor independiente" dentro del Estándar de pequeños productores) </a:t>
            </a:r>
          </a:p>
          <a:p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aplica a las plantaciones existentes,  proyectos en planificación, en desarrollo, expansión y nuevas plantaciones. </a:t>
            </a:r>
          </a:p>
          <a:p>
            <a:endParaRPr lang="es-E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En los casos en que la RSPO P&amp;C difiere de la normatividad nacional/local, siempre prevalecerá la mas estricta.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Las Interpretaciones Nacionales (NI) serán desarrolladas considerando la normatividad y contexto nacional. </a:t>
            </a:r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El estándar tiene dos componentes: Normativo (P, C e I), e  informativo</a:t>
            </a:r>
          </a:p>
          <a:p>
            <a:r>
              <a:rPr lang="es-ES" sz="2000" dirty="0"/>
              <a:t>    (Guías y notas de procedimiento - Anexos)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5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2641</Words>
  <Application>Microsoft Office PowerPoint</Application>
  <PresentationFormat>Personalizado</PresentationFormat>
  <Paragraphs>293</Paragraphs>
  <Slides>32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Office Theme</vt:lpstr>
      <vt:lpstr>Presentación de PowerPoint</vt:lpstr>
      <vt:lpstr>Presentación de PowerPoint</vt:lpstr>
      <vt:lpstr> SISTEMAS DE CERTIFICACIÓN DE RSPO VIGENTES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PRINCIPIOS Y CRITERIOS 2018 - LINEAMIENTOS BASICOS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Assel Satayeva</dc:creator>
  <cp:lastModifiedBy>Invitado</cp:lastModifiedBy>
  <cp:revision>218</cp:revision>
  <dcterms:created xsi:type="dcterms:W3CDTF">2018-11-28T02:34:13Z</dcterms:created>
  <dcterms:modified xsi:type="dcterms:W3CDTF">2020-01-16T13:51:46Z</dcterms:modified>
</cp:coreProperties>
</file>