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405" r:id="rId4"/>
    <p:sldId id="406" r:id="rId5"/>
    <p:sldId id="407" r:id="rId6"/>
    <p:sldId id="408" r:id="rId7"/>
    <p:sldId id="422" r:id="rId8"/>
    <p:sldId id="410" r:id="rId9"/>
    <p:sldId id="423" r:id="rId10"/>
    <p:sldId id="424" r:id="rId11"/>
    <p:sldId id="425" r:id="rId12"/>
    <p:sldId id="426" r:id="rId13"/>
    <p:sldId id="427" r:id="rId14"/>
    <p:sldId id="421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 GENERAL RSPO" id="{4F32F4E4-B055-48BD-9A83-4225A55B53C2}">
          <p14:sldIdLst>
            <p14:sldId id="291"/>
            <p14:sldId id="293"/>
            <p14:sldId id="405"/>
            <p14:sldId id="406"/>
            <p14:sldId id="407"/>
            <p14:sldId id="408"/>
            <p14:sldId id="422"/>
            <p14:sldId id="410"/>
            <p14:sldId id="423"/>
            <p14:sldId id="424"/>
            <p14:sldId id="425"/>
            <p14:sldId id="426"/>
            <p14:sldId id="427"/>
            <p14:sldId id="42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EA862C"/>
    <a:srgbClr val="2CA142"/>
    <a:srgbClr val="FB8F03"/>
    <a:srgbClr val="46A727"/>
    <a:srgbClr val="737270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8" autoAdjust="0"/>
    <p:restoredTop sz="94660"/>
  </p:normalViewPr>
  <p:slideViewPr>
    <p:cSldViewPr snapToGrid="0">
      <p:cViewPr>
        <p:scale>
          <a:sx n="122" d="100"/>
          <a:sy n="122" d="100"/>
        </p:scale>
        <p:origin x="-54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38BE9A-0B36-4DBD-9900-9EAC499A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D81920-144C-46E8-839F-8578BFBA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C95E64-4D06-47AF-9352-F9BDD3B5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938599-C9C0-4D10-A268-1F6418A1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C00EDD-A68C-45CF-8176-F1B9D9BB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44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C8863A-DC5B-4198-9182-F3A9CB5C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97843E0-BF4C-441F-B8F4-153E0CD52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F21917-ADEB-4A98-B1FF-E1C40B63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C166AA-0CBC-490A-BB5A-6CDAD56E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B40F8C-E2BF-48F6-9D5D-92324B13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87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C234349-4DBF-4C21-9E9D-E63B227C3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DD35C49-2108-4B3A-BFF3-FC3F73170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A12A93-50F1-43A4-AB29-B103179B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1F374F-79CA-45E7-9CFE-5F41F488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0C28D9-3D79-4D1C-A7CC-C9EF4029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8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43D007-03D1-4D32-BB62-D7E2320C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FBCF53-FC40-4C87-BFAC-36003F9A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FA50B7-E720-41A9-A4C7-F2FC8BA2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B8EA68-B849-4812-AEF2-849CBCC1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8C437A-1392-4C68-BD88-460308EF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7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8CE4D-897A-4D2F-9B5A-36048090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511984-D87C-4195-875A-6C645CBE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C09A7B-33A6-48BE-B955-C387D194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4B95DA-9FBB-4C2C-A7DD-D927AA3B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876C3A-82C3-4748-A7E2-0A03798F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7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FA0EF-26C9-4257-93F3-D7FE607D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A68FD3-C9BE-4B56-9049-6873EB268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957834F-053F-4A6F-BF65-F246DFB8D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5F4B48-FC24-447B-B9F0-E576ABE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093A533-9E68-49BE-AACD-75D321F6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7AEDBC1-F55F-4F24-AAB9-BA41755D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28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61B0B3-036F-4F75-B5E6-BE408003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5B19A0-285F-495B-BF20-6252D7C77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40E6822-F293-4B7A-9EDD-7D98F2AE6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8F8AFE4-807B-4E79-B8CD-5993D48F6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DDBAD04-A5D8-4ACE-B848-97F494AF4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81F2BBA-BEE9-4430-B92D-7A03398A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750CA8C-A25A-4E75-8DE6-C45FC860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2628D-F67A-4733-9D92-8C406EA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32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AC2C6D-68AA-42EE-9988-F94CA379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6C3C20E-8FCF-4B92-8A19-89E77595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BF43130-F062-44A2-8D4F-5C51E79C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0F49330-A8F8-4FFA-A192-405F4535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56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6C3A6D6-9BB2-4BF7-9677-91C7ECF6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3B3DA89-FB2F-4E4F-B229-37C79970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E3AFFE8-781F-4FC1-AC62-A3D49483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FB805-488C-49C3-96E5-14207F52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DEAECB-54BE-455C-803E-136140C0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9065522-EF4A-454D-9089-AE9BFB783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86BEBDE-3914-4D2A-99C5-A47A9370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E449ED-3E10-4F86-A783-0AC8F188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2CBC6FE-AFBA-4DB6-973D-43EDF7B0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26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8A89C7-CDBB-49C1-9741-4BC86B44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5B0CC51-3CA3-428D-918C-79C29462A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047DA07-F948-419C-A2E5-B9DDB7A07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ACAC94D-84EA-48D9-AD69-B73DFAA9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EE5584-A030-4432-AE2E-E6F0B916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E27CECB-EA1F-4270-A2B9-71E45D4E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4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4BA83A-9F78-4F8A-99BD-711C0282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0114216-1103-49E8-98DB-508D09D0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94BA30-78F9-4E69-B39C-AFA0DFC94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5462-22A9-444A-90B1-EDFE38EB3747}" type="datetimeFigureOut">
              <a:rPr lang="es-MX" smtClean="0"/>
              <a:t>16/01/2020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180D48-9088-401C-925F-68AE5A3A1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AE6A1C-95D6-41C3-88B2-032FE2FF3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8B7F-EB17-4356-8BE5-C1B7F01EB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AE7B65-08FF-F548-9BBE-2C2A6BFBA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88132" cy="6835923"/>
          </a:xfrm>
          <a:custGeom>
            <a:avLst/>
            <a:gdLst>
              <a:gd name="connsiteX0" fmla="*/ 0 w 5288132"/>
              <a:gd name="connsiteY0" fmla="*/ 0 h 6835923"/>
              <a:gd name="connsiteX1" fmla="*/ 5288132 w 5288132"/>
              <a:gd name="connsiteY1" fmla="*/ 0 h 6835923"/>
              <a:gd name="connsiteX2" fmla="*/ 5288132 w 5288132"/>
              <a:gd name="connsiteY2" fmla="*/ 6571 h 6835923"/>
              <a:gd name="connsiteX3" fmla="*/ 2871755 w 5288132"/>
              <a:gd name="connsiteY3" fmla="*/ 6571 h 6835923"/>
              <a:gd name="connsiteX4" fmla="*/ 2871755 w 5288132"/>
              <a:gd name="connsiteY4" fmla="*/ 13142 h 6835923"/>
              <a:gd name="connsiteX5" fmla="*/ 3132275 w 5288132"/>
              <a:gd name="connsiteY5" fmla="*/ 13142 h 6835923"/>
              <a:gd name="connsiteX6" fmla="*/ 3244527 w 5288132"/>
              <a:gd name="connsiteY6" fmla="*/ 6645835 h 6835923"/>
              <a:gd name="connsiteX7" fmla="*/ 3152506 w 5288132"/>
              <a:gd name="connsiteY7" fmla="*/ 6835923 h 6835923"/>
              <a:gd name="connsiteX8" fmla="*/ 0 w 5288132"/>
              <a:gd name="connsiteY8" fmla="*/ 6835923 h 68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8132" h="6835923">
                <a:moveTo>
                  <a:pt x="0" y="0"/>
                </a:moveTo>
                <a:lnTo>
                  <a:pt x="5288132" y="0"/>
                </a:lnTo>
                <a:lnTo>
                  <a:pt x="5288132" y="6571"/>
                </a:lnTo>
                <a:lnTo>
                  <a:pt x="2871755" y="6571"/>
                </a:lnTo>
                <a:lnTo>
                  <a:pt x="2871755" y="13142"/>
                </a:lnTo>
                <a:lnTo>
                  <a:pt x="3132275" y="13142"/>
                </a:lnTo>
                <a:cubicBezTo>
                  <a:pt x="3961567" y="1023059"/>
                  <a:pt x="4355540" y="4223630"/>
                  <a:pt x="3244527" y="6645835"/>
                </a:cubicBezTo>
                <a:lnTo>
                  <a:pt x="3152506" y="6835923"/>
                </a:lnTo>
                <a:lnTo>
                  <a:pt x="0" y="6835923"/>
                </a:lnTo>
                <a:close/>
              </a:path>
            </a:pathLst>
          </a:cu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A4D52B5-378D-427F-B2A3-378B364BF80A}"/>
              </a:ext>
            </a:extLst>
          </p:cNvPr>
          <p:cNvSpPr/>
          <p:nvPr/>
        </p:nvSpPr>
        <p:spPr>
          <a:xfrm>
            <a:off x="6771705" y="3630910"/>
            <a:ext cx="4342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MX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/>
            <a:r>
              <a:rPr lang="es-MX" dirty="0">
                <a:solidFill>
                  <a:srgbClr val="58585B"/>
                </a:solidFill>
                <a:latin typeface="DIN Alternate" panose="020B0500000000000000" pitchFamily="34" charset="77"/>
              </a:rPr>
              <a:t>RSPO Equipo America Latina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564C75E0-4AAA-46C0-9262-008A71348065}"/>
              </a:ext>
            </a:extLst>
          </p:cNvPr>
          <p:cNvSpPr txBox="1"/>
          <p:nvPr/>
        </p:nvSpPr>
        <p:spPr>
          <a:xfrm>
            <a:off x="4750630" y="2732088"/>
            <a:ext cx="65434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>
                <a:solidFill>
                  <a:srgbClr val="2CA142"/>
                </a:solidFill>
                <a:latin typeface="DIN Alternate" panose="020B0500000000000000" pitchFamily="34" charset="77"/>
                <a:ea typeface="Tahoma" panose="020B0604030504040204" pitchFamily="34" charset="0"/>
                <a:cs typeface="Lato" panose="020F0502020204030203" pitchFamily="34" charset="0"/>
              </a:rPr>
              <a:t>RSPO</a:t>
            </a:r>
            <a:r>
              <a:rPr lang="es-MX" sz="4000" b="1" dirty="0">
                <a:solidFill>
                  <a:srgbClr val="2CA142"/>
                </a:solidFill>
                <a:latin typeface="DIN Alternate" panose="020B0500000000000000" pitchFamily="34" charset="77"/>
                <a:ea typeface="Tahoma" panose="020B0604030504040204" pitchFamily="34" charset="0"/>
                <a:cs typeface="Lato" panose="020F0502020204030203" pitchFamily="34" charset="0"/>
              </a:rPr>
              <a:t>: </a:t>
            </a:r>
            <a:r>
              <a:rPr lang="es-MX" sz="3200" b="1" dirty="0">
                <a:solidFill>
                  <a:srgbClr val="EA862C"/>
                </a:solidFill>
                <a:latin typeface="DIN Alternate" panose="020B0500000000000000" pitchFamily="34" charset="77"/>
                <a:ea typeface="Tahoma" panose="020B0604030504040204" pitchFamily="34" charset="0"/>
                <a:cs typeface="Lato" panose="020F0502020204030203" pitchFamily="34" charset="0"/>
              </a:rPr>
              <a:t>Procedimiento de Remediación y Compensación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39FFF2-8D9E-1043-AAB2-1DBC5A39C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33" y="5522444"/>
            <a:ext cx="2628567" cy="12732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A772EDD-FE98-9241-8F49-7029AA65D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70" y="-1446588"/>
            <a:ext cx="4719247" cy="6670398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3600000"/>
            </a:camera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AFC3C7-EBF2-B04E-9F87-66533A19F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2790013" y="4043661"/>
            <a:ext cx="3559604" cy="3370030"/>
          </a:xfrm>
          <a:prstGeom prst="rect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6567BE-8CC6-014B-A62E-8AA6962765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6313" r="8205" b="8553"/>
          <a:stretch/>
        </p:blipFill>
        <p:spPr>
          <a:xfrm>
            <a:off x="3199764" y="2329650"/>
            <a:ext cx="1823710" cy="19014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6919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521881" y="231260"/>
            <a:ext cx="831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Análisis de Cambio de Uso de Suelo (LUCA)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4261902" y="1395700"/>
            <a:ext cx="7576680" cy="35889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46" y="-2033300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2C5364-4CBF-7140-9571-8B200EEFDAA3}"/>
              </a:ext>
            </a:extLst>
          </p:cNvPr>
          <p:cNvSpPr txBox="1"/>
          <p:nvPr/>
        </p:nvSpPr>
        <p:spPr>
          <a:xfrm>
            <a:off x="280224" y="6135664"/>
            <a:ext cx="179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DIN Alternate" panose="020B0500000000000000" pitchFamily="34" charset="77"/>
              </a:rPr>
              <a:t>Septiembre</a:t>
            </a:r>
            <a:r>
              <a:rPr lang="en-US" dirty="0">
                <a:latin typeface="DIN Alternate" panose="020B0500000000000000" pitchFamily="34" charset="77"/>
              </a:rPr>
              <a:t>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21716-15B4-6240-AF74-885F1BEE0EC1}"/>
              </a:ext>
            </a:extLst>
          </p:cNvPr>
          <p:cNvSpPr txBox="1"/>
          <p:nvPr/>
        </p:nvSpPr>
        <p:spPr>
          <a:xfrm>
            <a:off x="4963347" y="6135664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DIN Alternate" panose="020B0500000000000000" pitchFamily="34" charset="77"/>
              </a:rPr>
              <a:t>Noviembre</a:t>
            </a:r>
            <a:r>
              <a:rPr lang="en-US" dirty="0">
                <a:latin typeface="DIN Alternate" panose="020B0500000000000000" pitchFamily="34" charset="77"/>
              </a:rPr>
              <a:t> 2007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DBA63D-9128-1743-859C-91C491656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87" y="1586349"/>
            <a:ext cx="2140815" cy="4449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B17407-06BD-6746-97D1-7C2077DEF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631" y="1566852"/>
            <a:ext cx="2182500" cy="4488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64311F-AA4C-6647-9B7D-178437DA1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16" y="1584174"/>
            <a:ext cx="2182500" cy="4488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684242-3A29-0844-9265-2859C07D1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401" y="1584174"/>
            <a:ext cx="2182500" cy="448875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5368492F-255E-364C-96E4-3614C6C28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97481"/>
              </p:ext>
            </p:extLst>
          </p:nvPr>
        </p:nvGraphicFramePr>
        <p:xfrm>
          <a:off x="9453562" y="2145445"/>
          <a:ext cx="2554987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NOVIEMBRE</a:t>
                      </a:r>
                      <a:r>
                        <a:rPr lang="es-EC" baseline="0" dirty="0">
                          <a:solidFill>
                            <a:schemeClr val="tx1"/>
                          </a:solidFill>
                        </a:rPr>
                        <a:t> 2007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Cobertura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Área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Coef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Palma Aceitera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Bosque primario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Bosque secundario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0,7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Pastos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TOTAL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140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120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2912768" y="299157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Nota Conceptual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7675538" y="945488"/>
            <a:ext cx="3553931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45" y="-2119595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2ABA9-8428-E44A-8E3E-76DF194ADC41}"/>
              </a:ext>
            </a:extLst>
          </p:cNvPr>
          <p:cNvSpPr/>
          <p:nvPr/>
        </p:nvSpPr>
        <p:spPr>
          <a:xfrm>
            <a:off x="1601570" y="1691923"/>
            <a:ext cx="93156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s-ES" sz="2400" b="1" dirty="0">
                <a:latin typeface="DIN Alternate" panose="020B0500000000000000" pitchFamily="34" charset="77"/>
              </a:rPr>
              <a:t>Opción 1</a:t>
            </a:r>
            <a:r>
              <a:rPr lang="es-ES" sz="2400" dirty="0">
                <a:latin typeface="DIN Alternate" panose="020B0500000000000000" pitchFamily="34" charset="77"/>
              </a:rPr>
              <a:t>:</a:t>
            </a:r>
          </a:p>
          <a:p>
            <a:pPr marL="342900" indent="-342900">
              <a:spcAft>
                <a:spcPts val="600"/>
              </a:spcAft>
            </a:pPr>
            <a:r>
              <a:rPr lang="es-ES" dirty="0">
                <a:latin typeface="DIN Alternate" panose="020B0500000000000000" pitchFamily="34" charset="77"/>
              </a:rPr>
              <a:t> </a:t>
            </a:r>
            <a:r>
              <a:rPr lang="es-ES" sz="2000" dirty="0">
                <a:solidFill>
                  <a:srgbClr val="EA862C"/>
                </a:solidFill>
                <a:latin typeface="DIN Alternate" panose="020B0500000000000000" pitchFamily="34" charset="77"/>
              </a:rPr>
              <a:t>Una superficie de terreno igual a la responsabilidad de conservación final</a:t>
            </a:r>
            <a:r>
              <a:rPr lang="es-E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, gestionada por la empresa y/o por un tercero principalmente para la conservación de la biodiversidad, ya sea dentro o fuera de las áreas gestionadas por la empresa. </a:t>
            </a:r>
          </a:p>
          <a:p>
            <a:pPr marL="342900" indent="-342900">
              <a:spcAft>
                <a:spcPts val="600"/>
              </a:spcAft>
            </a:pPr>
            <a:r>
              <a:rPr lang="es-ES" sz="2400" b="1" dirty="0">
                <a:latin typeface="DIN Alternate" panose="020B0500000000000000" pitchFamily="34" charset="77"/>
              </a:rPr>
              <a:t>Opción 2</a:t>
            </a:r>
            <a:r>
              <a:rPr lang="es-ES" sz="2400" dirty="0">
                <a:latin typeface="DIN Alternate" panose="020B0500000000000000" pitchFamily="34" charset="77"/>
              </a:rPr>
              <a:t>: </a:t>
            </a:r>
          </a:p>
          <a:p>
            <a:pPr marL="342900" indent="-342900">
              <a:spcAft>
                <a:spcPts val="600"/>
              </a:spcAft>
            </a:pPr>
            <a:r>
              <a:rPr lang="es-E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La empresa ofrece </a:t>
            </a:r>
            <a:r>
              <a:rPr lang="es-ES" sz="2000" dirty="0">
                <a:solidFill>
                  <a:srgbClr val="EA862C"/>
                </a:solidFill>
                <a:latin typeface="DIN Alternate" panose="020B0500000000000000" pitchFamily="34" charset="77"/>
              </a:rPr>
              <a:t>financiación a una tercera parte </a:t>
            </a:r>
            <a:r>
              <a:rPr lang="es-E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para proyectos o programas que contribuyan a la consecución de los objetivos de conservación fuera de las áreas gestionadas por la empresa. El importe total de la financiación es igual a la responsabilidad de conservación final en número de hectáreas multiplicada </a:t>
            </a:r>
            <a:r>
              <a:rPr lang="es-ES" sz="2000" dirty="0">
                <a:solidFill>
                  <a:srgbClr val="EA862C"/>
                </a:solidFill>
                <a:latin typeface="DIN Alternate" panose="020B0500000000000000" pitchFamily="34" charset="77"/>
              </a:rPr>
              <a:t>por 2500 dólares estadounidenses</a:t>
            </a:r>
            <a:endParaRPr lang="en-US" sz="2000" dirty="0">
              <a:solidFill>
                <a:srgbClr val="EA862C"/>
              </a:solidFill>
              <a:latin typeface="DIN Alternate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7454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2912768" y="299157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Nota Conceptual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7675538" y="945488"/>
            <a:ext cx="3553931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45" y="-2119595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0C90A4-7DE1-AC46-A1BE-8B1513CFC381}"/>
              </a:ext>
            </a:extLst>
          </p:cNvPr>
          <p:cNvSpPr/>
          <p:nvPr/>
        </p:nvSpPr>
        <p:spPr>
          <a:xfrm>
            <a:off x="1828801" y="1582341"/>
            <a:ext cx="91652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La idea es </a:t>
            </a:r>
            <a:r>
              <a:rPr lang="es-ES" altLang="en-US" sz="2400" dirty="0">
                <a:solidFill>
                  <a:srgbClr val="2CA142"/>
                </a:solidFill>
                <a:latin typeface="DIN Alternate" panose="020B0500000000000000" pitchFamily="34" charset="77"/>
              </a:rPr>
              <a:t>maximizar los beneficios </a:t>
            </a: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y resultados en materia de conservación en relación con los recursos invertidos, teniendo en cuenta los contextos paisajísticos, las prioridades regionales de conservación y los marcos institucionales / legislativos.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Los proyectos deben contar con los </a:t>
            </a:r>
            <a:r>
              <a:rPr lang="es-ES" altLang="en-US" sz="2400" dirty="0">
                <a:solidFill>
                  <a:srgbClr val="2CA142"/>
                </a:solidFill>
                <a:latin typeface="DIN Alternate" panose="020B0500000000000000" pitchFamily="34" charset="77"/>
              </a:rPr>
              <a:t>recursos adecuados</a:t>
            </a:r>
            <a:r>
              <a:rPr lang="es-ES" altLang="en-US" sz="2000" dirty="0">
                <a:solidFill>
                  <a:srgbClr val="212121"/>
                </a:solidFill>
                <a:latin typeface="DIN Alternate" panose="020B0500000000000000" pitchFamily="34" charset="77"/>
              </a:rPr>
              <a:t>, </a:t>
            </a: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contar con </a:t>
            </a:r>
            <a:r>
              <a:rPr lang="es-ES" altLang="en-US" sz="2400" dirty="0">
                <a:solidFill>
                  <a:srgbClr val="2CA142"/>
                </a:solidFill>
                <a:latin typeface="DIN Alternate" panose="020B0500000000000000" pitchFamily="34" charset="77"/>
              </a:rPr>
              <a:t>objetivos</a:t>
            </a:r>
            <a:r>
              <a:rPr lang="es-ES" altLang="en-US" sz="2000" dirty="0">
                <a:solidFill>
                  <a:srgbClr val="212121"/>
                </a:solidFill>
                <a:latin typeface="DIN Alternate" panose="020B0500000000000000" pitchFamily="34" charset="77"/>
              </a:rPr>
              <a:t>, </a:t>
            </a:r>
            <a:r>
              <a:rPr lang="es-ES" altLang="en-US" sz="2400" dirty="0">
                <a:solidFill>
                  <a:srgbClr val="2CA142"/>
                </a:solidFill>
                <a:latin typeface="DIN Alternate" panose="020B0500000000000000" pitchFamily="34" charset="77"/>
              </a:rPr>
              <a:t>plazos</a:t>
            </a:r>
            <a:r>
              <a:rPr lang="es-ES" altLang="en-US" sz="2000" dirty="0">
                <a:solidFill>
                  <a:srgbClr val="212121"/>
                </a:solidFill>
                <a:latin typeface="DIN Alternate" panose="020B0500000000000000" pitchFamily="34" charset="77"/>
              </a:rPr>
              <a:t> </a:t>
            </a: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y</a:t>
            </a:r>
            <a:r>
              <a:rPr lang="es-ES" altLang="en-US" sz="2000" dirty="0">
                <a:solidFill>
                  <a:srgbClr val="212121"/>
                </a:solidFill>
                <a:latin typeface="DIN Alternate" panose="020B0500000000000000" pitchFamily="34" charset="77"/>
              </a:rPr>
              <a:t> </a:t>
            </a:r>
            <a:r>
              <a:rPr lang="es-ES" altLang="en-US" sz="2400" dirty="0">
                <a:solidFill>
                  <a:srgbClr val="2CA142"/>
                </a:solidFill>
                <a:latin typeface="DIN Alternate" panose="020B0500000000000000" pitchFamily="34" charset="77"/>
              </a:rPr>
              <a:t>responsabilidades</a:t>
            </a:r>
            <a:r>
              <a:rPr lang="es-ES" altLang="en-US" sz="2000" dirty="0">
                <a:solidFill>
                  <a:srgbClr val="212121"/>
                </a:solidFill>
                <a:latin typeface="DIN Alternate" panose="020B0500000000000000" pitchFamily="34" charset="77"/>
              </a:rPr>
              <a:t> </a:t>
            </a:r>
            <a:r>
              <a:rPr lang="es-ES" alt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claramente definidos, para lograr resultados: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2000" dirty="0">
              <a:solidFill>
                <a:srgbClr val="212121"/>
              </a:solidFill>
              <a:latin typeface="DIN Alternate" panose="020B0500000000000000" pitchFamily="34" charset="77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s-ES" altLang="en-US" sz="2400" b="1" dirty="0">
                <a:solidFill>
                  <a:srgbClr val="EA862C"/>
                </a:solidFill>
                <a:latin typeface="DIN Alternate" panose="020B0500000000000000" pitchFamily="34" charset="77"/>
              </a:rPr>
              <a:t>Adicionales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s-ES" altLang="en-US" sz="2400" b="1" dirty="0">
                <a:solidFill>
                  <a:srgbClr val="EA862C"/>
                </a:solidFill>
                <a:latin typeface="DIN Alternate" panose="020B0500000000000000" pitchFamily="34" charset="77"/>
              </a:rPr>
              <a:t>Duraderos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s-ES" altLang="en-US" sz="2400" b="1" dirty="0">
                <a:solidFill>
                  <a:srgbClr val="EA862C"/>
                </a:solidFill>
                <a:latin typeface="DIN Alternate" panose="020B0500000000000000" pitchFamily="34" charset="77"/>
              </a:rPr>
              <a:t>Equitativos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s-ES" altLang="en-US" sz="2400" b="1" dirty="0">
                <a:solidFill>
                  <a:srgbClr val="EA862C"/>
                </a:solidFill>
                <a:latin typeface="DIN Alternate" panose="020B0500000000000000" pitchFamily="34" charset="77"/>
              </a:rPr>
              <a:t>Basados ​​en el conocimiento.</a:t>
            </a:r>
            <a:endParaRPr lang="en-US" sz="2400" b="1" dirty="0">
              <a:solidFill>
                <a:srgbClr val="EA862C"/>
              </a:solidFill>
              <a:latin typeface="DIN Alternate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4344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561789" y="299157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Plan de Remediación y Compensación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4304507" y="945488"/>
            <a:ext cx="7573983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23" y="-2116775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48602F-BB0D-794B-B5C4-31547D9DE669}"/>
              </a:ext>
            </a:extLst>
          </p:cNvPr>
          <p:cNvSpPr/>
          <p:nvPr/>
        </p:nvSpPr>
        <p:spPr>
          <a:xfrm>
            <a:off x="3850926" y="1210948"/>
            <a:ext cx="6096000" cy="5463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MY" sz="2400" b="1" u="sng" dirty="0" err="1">
                <a:latin typeface="DIN Alternate" panose="020B0500000000000000" pitchFamily="34" charset="77"/>
              </a:rPr>
              <a:t>Información</a:t>
            </a:r>
            <a:r>
              <a:rPr lang="en-MY" sz="2400" b="1" u="sng" dirty="0">
                <a:latin typeface="DIN Alternate" panose="020B0500000000000000" pitchFamily="34" charset="77"/>
              </a:rPr>
              <a:t> Clave:</a:t>
            </a:r>
          </a:p>
          <a:p>
            <a:pPr marL="457200" indent="-457200" algn="r">
              <a:spcAft>
                <a:spcPts val="600"/>
              </a:spcAft>
              <a:buFont typeface="+mj-lt"/>
              <a:buAutoNum type="arabicPeriod"/>
            </a:pP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Perfíl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Empres</a:t>
            </a: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marL="457200" indent="-457200" algn="r">
              <a:spcAft>
                <a:spcPts val="600"/>
              </a:spcAft>
              <a:buFont typeface="+mj-lt"/>
              <a:buAutoNum type="arabicPeriod"/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2.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Resúmen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Ejecutivo</a:t>
            </a: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3.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Responsabilidad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Total (Social y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Conservación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)</a:t>
            </a:r>
          </a:p>
          <a:p>
            <a:pPr algn="r">
              <a:spcAft>
                <a:spcPts val="600"/>
              </a:spcAft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4.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Procedimiento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Operativo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Estándar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(POE)</a:t>
            </a:r>
          </a:p>
          <a:p>
            <a:pPr algn="r">
              <a:spcAft>
                <a:spcPts val="600"/>
              </a:spcAft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5. Plan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Remediación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y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Compensación</a:t>
            </a: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6.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Acuerdo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Gestión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para Plan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RyC</a:t>
            </a: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endParaRPr lang="en-MY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algn="r">
              <a:spcAft>
                <a:spcPts val="600"/>
              </a:spcAft>
            </a:pP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7.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Estratégia</a:t>
            </a:r>
            <a:r>
              <a:rPr lang="en-MY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MY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Sálida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5602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564C75E0-4AAA-46C0-9262-008A71348065}"/>
              </a:ext>
            </a:extLst>
          </p:cNvPr>
          <p:cNvSpPr txBox="1"/>
          <p:nvPr/>
        </p:nvSpPr>
        <p:spPr>
          <a:xfrm>
            <a:off x="5648522" y="3396541"/>
            <a:ext cx="654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>
                <a:solidFill>
                  <a:srgbClr val="EA862C"/>
                </a:solidFill>
                <a:latin typeface="DIN Alternate" panose="020B0500000000000000" pitchFamily="34" charset="77"/>
                <a:ea typeface="Tahoma" panose="020B0604030504040204" pitchFamily="34" charset="0"/>
                <a:cs typeface="Lato" panose="020F0502020204030203" pitchFamily="34" charset="0"/>
              </a:rPr>
              <a:t>GRACIAS!</a:t>
            </a:r>
            <a:endParaRPr lang="es-MX" sz="4000" b="1" dirty="0">
              <a:solidFill>
                <a:srgbClr val="EA862C"/>
              </a:solidFill>
              <a:latin typeface="DIN Alternate" panose="020B0500000000000000" pitchFamily="34" charset="77"/>
              <a:ea typeface="Tahoma" panose="020B0604030504040204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39FFF2-8D9E-1043-AAB2-1DBC5A39C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19" y="5099119"/>
            <a:ext cx="3598997" cy="1743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A772EDD-FE98-9241-8F49-7029AA65D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00" y="-1571279"/>
            <a:ext cx="4719247" cy="6670398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360000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6370F6-00B2-B844-8645-266B22FB4074}"/>
              </a:ext>
            </a:extLst>
          </p:cNvPr>
          <p:cNvSpPr txBox="1"/>
          <p:nvPr/>
        </p:nvSpPr>
        <p:spPr>
          <a:xfrm>
            <a:off x="4947138" y="2086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5DC190-AB59-EC4A-BD41-FDAF0CF193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r="35482" b="226"/>
          <a:stretch/>
        </p:blipFill>
        <p:spPr>
          <a:xfrm>
            <a:off x="0" y="0"/>
            <a:ext cx="4143376" cy="6842494"/>
          </a:xfrm>
          <a:custGeom>
            <a:avLst/>
            <a:gdLst>
              <a:gd name="connsiteX0" fmla="*/ 0 w 4143376"/>
              <a:gd name="connsiteY0" fmla="*/ 0 h 6842494"/>
              <a:gd name="connsiteX1" fmla="*/ 3087016 w 4143376"/>
              <a:gd name="connsiteY1" fmla="*/ 0 h 6842494"/>
              <a:gd name="connsiteX2" fmla="*/ 3087016 w 4143376"/>
              <a:gd name="connsiteY2" fmla="*/ 6571 h 6842494"/>
              <a:gd name="connsiteX3" fmla="*/ 3347536 w 4143376"/>
              <a:gd name="connsiteY3" fmla="*/ 6571 h 6842494"/>
              <a:gd name="connsiteX4" fmla="*/ 3459788 w 4143376"/>
              <a:gd name="connsiteY4" fmla="*/ 6639264 h 6842494"/>
              <a:gd name="connsiteX5" fmla="*/ 3361405 w 4143376"/>
              <a:gd name="connsiteY5" fmla="*/ 6842494 h 6842494"/>
              <a:gd name="connsiteX6" fmla="*/ 0 w 4143376"/>
              <a:gd name="connsiteY6" fmla="*/ 6842494 h 68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376" h="6842494">
                <a:moveTo>
                  <a:pt x="0" y="0"/>
                </a:moveTo>
                <a:lnTo>
                  <a:pt x="3087016" y="0"/>
                </a:lnTo>
                <a:lnTo>
                  <a:pt x="3087016" y="6571"/>
                </a:lnTo>
                <a:lnTo>
                  <a:pt x="3347536" y="6571"/>
                </a:lnTo>
                <a:cubicBezTo>
                  <a:pt x="4176828" y="1016488"/>
                  <a:pt x="4570801" y="4217059"/>
                  <a:pt x="3459788" y="6639264"/>
                </a:cubicBezTo>
                <a:lnTo>
                  <a:pt x="3361405" y="6842494"/>
                </a:lnTo>
                <a:lnTo>
                  <a:pt x="0" y="6842494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AFC3C7-EBF2-B04E-9F87-66533A19F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3167336" y="3807221"/>
            <a:ext cx="3559604" cy="3370030"/>
          </a:xfrm>
          <a:prstGeom prst="rect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6567BE-8CC6-014B-A62E-8AA6962765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6313" r="8205" b="8553"/>
          <a:stretch/>
        </p:blipFill>
        <p:spPr>
          <a:xfrm>
            <a:off x="3601038" y="3137117"/>
            <a:ext cx="1530831" cy="15960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1694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480690" y="197187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  Antecedentes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8686800" y="843518"/>
            <a:ext cx="3110591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72EDE8BC-F1C2-954A-994A-0F3347CAA94E}"/>
              </a:ext>
            </a:extLst>
          </p:cNvPr>
          <p:cNvSpPr/>
          <p:nvPr/>
        </p:nvSpPr>
        <p:spPr>
          <a:xfrm>
            <a:off x="3564145" y="2414512"/>
            <a:ext cx="411378" cy="57539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xmlns="" id="{6A1A89AC-56B9-074F-B4E0-284CF9618219}"/>
              </a:ext>
            </a:extLst>
          </p:cNvPr>
          <p:cNvSpPr/>
          <p:nvPr/>
        </p:nvSpPr>
        <p:spPr>
          <a:xfrm>
            <a:off x="1579092" y="4037649"/>
            <a:ext cx="424483" cy="632666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B4AFC32-EF00-DE40-B52D-E5ADD168F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39" y="316601"/>
            <a:ext cx="4841808" cy="6541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30EFE6-FE41-194A-8124-DE2227EEB921}"/>
              </a:ext>
            </a:extLst>
          </p:cNvPr>
          <p:cNvSpPr/>
          <p:nvPr/>
        </p:nvSpPr>
        <p:spPr>
          <a:xfrm>
            <a:off x="7561997" y="966947"/>
            <a:ext cx="43503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latin typeface="DIN Alternate" panose="020B0500000000000000" pitchFamily="34" charset="77"/>
              </a:rPr>
              <a:t>Procedimiento</a:t>
            </a:r>
            <a:r>
              <a:rPr lang="en-US" sz="2000" u="sng" dirty="0">
                <a:latin typeface="DIN Alternate" panose="020B0500000000000000" pitchFamily="34" charset="77"/>
              </a:rPr>
              <a:t> </a:t>
            </a:r>
            <a:r>
              <a:rPr lang="en-US" sz="2000" u="sng" dirty="0" err="1">
                <a:latin typeface="DIN Alternate" panose="020B0500000000000000" pitchFamily="34" charset="77"/>
              </a:rPr>
              <a:t>aprobado</a:t>
            </a:r>
            <a:r>
              <a:rPr lang="en-US" sz="2000" u="sng" dirty="0">
                <a:latin typeface="DIN Alternate" panose="020B0500000000000000" pitchFamily="34" charset="77"/>
              </a:rPr>
              <a:t> </a:t>
            </a:r>
            <a:r>
              <a:rPr lang="en-US" sz="2000" u="sng" dirty="0" err="1">
                <a:latin typeface="DIN Alternate" panose="020B0500000000000000" pitchFamily="34" charset="77"/>
              </a:rPr>
              <a:t>en</a:t>
            </a:r>
            <a:r>
              <a:rPr lang="en-US" sz="2000" u="sng" dirty="0">
                <a:latin typeface="DIN Alternate" panose="020B0500000000000000" pitchFamily="34" charset="77"/>
              </a:rPr>
              <a:t> Nov. 2015</a:t>
            </a:r>
          </a:p>
          <a:p>
            <a:endParaRPr lang="en-US" sz="1600" u="sng" dirty="0">
              <a:latin typeface="DIN Alternate" panose="020B0500000000000000" pitchFamily="34" charset="77"/>
            </a:endParaRPr>
          </a:p>
          <a:p>
            <a:pPr lvl="1"/>
            <a:r>
              <a:rPr lang="en-US" dirty="0">
                <a:solidFill>
                  <a:srgbClr val="58585B"/>
                </a:solidFill>
                <a:latin typeface="DIN Alternate" panose="020B0500000000000000" pitchFamily="34" charset="77"/>
              </a:rPr>
              <a:t>Para </a:t>
            </a:r>
            <a:r>
              <a:rPr lang="en-US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despejes</a:t>
            </a:r>
            <a:r>
              <a:rPr lang="en-US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hechos</a:t>
            </a:r>
            <a:r>
              <a:rPr lang="en-US" dirty="0">
                <a:solidFill>
                  <a:srgbClr val="58585B"/>
                </a:solidFill>
                <a:latin typeface="DIN Alternate" panose="020B0500000000000000" pitchFamily="34" charset="77"/>
              </a:rPr>
              <a:t> sin </a:t>
            </a:r>
            <a:r>
              <a:rPr lang="en-US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estudios</a:t>
            </a:r>
            <a:r>
              <a:rPr lang="en-US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previos</a:t>
            </a:r>
            <a:r>
              <a:rPr lang="en-US" dirty="0">
                <a:solidFill>
                  <a:srgbClr val="58585B"/>
                </a:solidFill>
                <a:latin typeface="DIN Alternate" panose="020B0500000000000000" pitchFamily="34" charset="77"/>
              </a:rPr>
              <a:t> de AVC</a:t>
            </a:r>
          </a:p>
          <a:p>
            <a:pPr lvl="1"/>
            <a:endParaRPr lang="en-US" sz="16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r>
              <a:rPr lang="en-US" sz="2000" u="sng" dirty="0" err="1">
                <a:latin typeface="DIN Alternate" panose="020B0500000000000000" pitchFamily="34" charset="77"/>
              </a:rPr>
              <a:t>Fechas</a:t>
            </a:r>
            <a:r>
              <a:rPr lang="en-US" sz="2000" u="sng" dirty="0">
                <a:latin typeface="DIN Alternate" panose="020B0500000000000000" pitchFamily="34" charset="77"/>
              </a:rPr>
              <a:t> </a:t>
            </a:r>
            <a:r>
              <a:rPr lang="en-US" sz="2000" u="sng" dirty="0" err="1">
                <a:latin typeface="DIN Alternate" panose="020B0500000000000000" pitchFamily="34" charset="77"/>
              </a:rPr>
              <a:t>importantes</a:t>
            </a:r>
            <a:endParaRPr lang="en-US" sz="2000" u="sng" dirty="0">
              <a:latin typeface="DIN Alternate" panose="020B0500000000000000" pitchFamily="34" charset="77"/>
            </a:endParaRPr>
          </a:p>
          <a:p>
            <a:endParaRPr lang="en-US" sz="1600" u="sng" dirty="0">
              <a:latin typeface="DIN Alternate" panose="020B0500000000000000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Noviembre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2005-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Comienzo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Noviembre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2007- Trial P&amp;C 2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años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1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Enero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2010- PNP</a:t>
            </a: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9 de Mayo de 2014-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RaCP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Fecha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membresía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RSPO</a:t>
            </a: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Fecha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realización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del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Estudio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AVC</a:t>
            </a:r>
          </a:p>
        </p:txBody>
      </p:sp>
    </p:spTree>
    <p:extLst>
      <p:ext uri="{BB962C8B-B14F-4D97-AF65-F5344CB8AC3E}">
        <p14:creationId xmlns:p14="http://schemas.microsoft.com/office/powerpoint/2010/main" val="3293430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724095" y="0"/>
            <a:ext cx="773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Antecedentes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8340436" y="778668"/>
            <a:ext cx="3116215" cy="1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F797375D-F48A-1E46-A343-6419805B697D}"/>
              </a:ext>
            </a:extLst>
          </p:cNvPr>
          <p:cNvSpPr/>
          <p:nvPr/>
        </p:nvSpPr>
        <p:spPr>
          <a:xfrm>
            <a:off x="3489158" y="4660971"/>
            <a:ext cx="484632" cy="978408"/>
          </a:xfrm>
          <a:prstGeom prst="downArrow">
            <a:avLst/>
          </a:prstGeom>
          <a:noFill/>
          <a:ln w="12700" cap="flat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381C67-03F1-3244-B9FA-509BA7AE3A7D}"/>
              </a:ext>
            </a:extLst>
          </p:cNvPr>
          <p:cNvSpPr/>
          <p:nvPr/>
        </p:nvSpPr>
        <p:spPr>
          <a:xfrm>
            <a:off x="5292436" y="1423201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>
                <a:latin typeface="DIN Alternate" panose="020B0500000000000000" pitchFamily="34" charset="77"/>
              </a:rPr>
              <a:t>¿</a:t>
            </a:r>
            <a:r>
              <a:rPr lang="en-US" sz="2800" dirty="0" err="1">
                <a:latin typeface="DIN Alternate" panose="020B0500000000000000" pitchFamily="34" charset="77"/>
              </a:rPr>
              <a:t>Porqué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  <a:r>
              <a:rPr lang="en-US" sz="2800" dirty="0" err="1">
                <a:latin typeface="DIN Alternate" panose="020B0500000000000000" pitchFamily="34" charset="77"/>
              </a:rPr>
              <a:t>es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  <a:r>
              <a:rPr lang="en-US" sz="2800" dirty="0" err="1">
                <a:latin typeface="DIN Alternate" panose="020B0500000000000000" pitchFamily="34" charset="77"/>
              </a:rPr>
              <a:t>necesario</a:t>
            </a:r>
            <a:r>
              <a:rPr lang="en-US" sz="2800" dirty="0">
                <a:latin typeface="DIN Alternate" panose="020B0500000000000000" pitchFamily="34" charset="77"/>
              </a:rPr>
              <a:t> el </a:t>
            </a:r>
            <a:r>
              <a:rPr lang="en-US" sz="2800" dirty="0" err="1">
                <a:latin typeface="DIN Alternate" panose="020B0500000000000000" pitchFamily="34" charset="77"/>
              </a:rPr>
              <a:t>PRyC</a:t>
            </a:r>
            <a:r>
              <a:rPr lang="en-US" sz="2800" dirty="0">
                <a:latin typeface="DIN Alternate" panose="020B0500000000000000" pitchFamily="34" charset="77"/>
              </a:rPr>
              <a:t>?</a:t>
            </a:r>
          </a:p>
          <a:p>
            <a:pPr lvl="1" algn="r"/>
            <a:endParaRPr lang="en-US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 algn="r"/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Para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permitir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s-E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a los cultivadores resolver sus pasadas no conformidades con el Criterio 7.3 y obtener la certificación RSPO 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5B7CE3-9AEA-1246-993D-C2C10B1D2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50" y="-1520223"/>
            <a:ext cx="4719247" cy="6670398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3600000"/>
            </a:camera>
            <a:lightRig rig="threePt" dir="t"/>
          </a:scene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B2AA28-9992-5244-B582-DB8F603091EA}"/>
              </a:ext>
            </a:extLst>
          </p:cNvPr>
          <p:cNvSpPr/>
          <p:nvPr/>
        </p:nvSpPr>
        <p:spPr>
          <a:xfrm>
            <a:off x="150512" y="2240414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DIN Alternate" panose="020B0500000000000000" pitchFamily="34" charset="77"/>
              </a:rPr>
              <a:t>¿A </a:t>
            </a:r>
            <a:r>
              <a:rPr lang="en-US" sz="2800" dirty="0" err="1">
                <a:latin typeface="DIN Alternate" panose="020B0500000000000000" pitchFamily="34" charset="77"/>
              </a:rPr>
              <a:t>quién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  <a:r>
              <a:rPr lang="en-US" sz="2800" dirty="0" err="1">
                <a:latin typeface="DIN Alternate" panose="020B0500000000000000" pitchFamily="34" charset="77"/>
              </a:rPr>
              <a:t>aplica</a:t>
            </a:r>
            <a:r>
              <a:rPr lang="en-US" sz="2800" dirty="0">
                <a:latin typeface="DIN Alternate" panose="020B0500000000000000" pitchFamily="34" charset="77"/>
              </a:rPr>
              <a:t> el </a:t>
            </a:r>
            <a:r>
              <a:rPr lang="en-US" sz="2800" dirty="0" err="1">
                <a:latin typeface="DIN Alternate" panose="020B0500000000000000" pitchFamily="34" charset="77"/>
              </a:rPr>
              <a:t>PRyC</a:t>
            </a:r>
            <a:r>
              <a:rPr lang="en-US" sz="2800" dirty="0">
                <a:latin typeface="DIN Alternate" panose="020B0500000000000000" pitchFamily="34" charset="77"/>
              </a:rPr>
              <a:t>?</a:t>
            </a:r>
          </a:p>
          <a:p>
            <a:endParaRPr lang="en-US" sz="2000" dirty="0"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Miembros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RSPO que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poseen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plantaciones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o que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tienen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la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mayoría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acciones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o el control del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manejo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,  </a:t>
            </a: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Productores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asociados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o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esquema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.</a:t>
            </a:r>
          </a:p>
          <a:p>
            <a:pPr lvl="1"/>
            <a:endParaRPr lang="en-US" dirty="0">
              <a:latin typeface="DIN Alternate" panose="020B0500000000000000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E637F6-A1D3-7549-875E-8FBC706DB5E2}"/>
              </a:ext>
            </a:extLst>
          </p:cNvPr>
          <p:cNvSpPr/>
          <p:nvPr/>
        </p:nvSpPr>
        <p:spPr>
          <a:xfrm>
            <a:off x="5292436" y="4300224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DIN Alternate" panose="020B0500000000000000" pitchFamily="34" charset="77"/>
              </a:rPr>
              <a:t>NOTA:</a:t>
            </a:r>
            <a:r>
              <a:rPr lang="en-US" sz="2400" dirty="0">
                <a:latin typeface="DIN Alternate" panose="020B0500000000000000" pitchFamily="34" charset="77"/>
              </a:rPr>
              <a:t> </a:t>
            </a:r>
          </a:p>
          <a:p>
            <a:endParaRPr lang="en-US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El BHCVWG (Grupo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Trabajo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Biodiversidad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y AVC) junto con el SHWG (Grupo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Trabajo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Pequeños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Productores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)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está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trabajando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desarrollar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un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procedimiento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remediación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y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compensación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práctico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para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pequeños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productores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independientes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.</a:t>
            </a:r>
            <a:endParaRPr lang="en-US" sz="2000" dirty="0">
              <a:solidFill>
                <a:srgbClr val="58585B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F67F2D8-8D9D-5241-88C0-FB073026C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 rot="9720000">
            <a:off x="-377989" y="3689899"/>
            <a:ext cx="3559604" cy="3370030"/>
          </a:xfrm>
          <a:prstGeom prst="rect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2421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2912768" y="299157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Antecedentes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8293395" y="945488"/>
            <a:ext cx="2936074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" y="103925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47" y="-2029973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05CCAF-C2D1-D945-910A-AB74E16494B4}"/>
              </a:ext>
            </a:extLst>
          </p:cNvPr>
          <p:cNvSpPr/>
          <p:nvPr/>
        </p:nvSpPr>
        <p:spPr>
          <a:xfrm>
            <a:off x="2998108" y="1673321"/>
            <a:ext cx="727087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DIN Alternate" panose="020B0500000000000000" pitchFamily="34" charset="77"/>
              </a:rPr>
              <a:t>¿A </a:t>
            </a:r>
            <a:r>
              <a:rPr lang="en-US" sz="2800" dirty="0" err="1">
                <a:latin typeface="DIN Alternate" panose="020B0500000000000000" pitchFamily="34" charset="77"/>
              </a:rPr>
              <a:t>quién</a:t>
            </a:r>
            <a:r>
              <a:rPr lang="en-US" sz="2800" dirty="0">
                <a:latin typeface="DIN Alternate" panose="020B0500000000000000" pitchFamily="34" charset="77"/>
              </a:rPr>
              <a:t> NO </a:t>
            </a:r>
            <a:r>
              <a:rPr lang="en-US" sz="2800" dirty="0" err="1">
                <a:latin typeface="DIN Alternate" panose="020B0500000000000000" pitchFamily="34" charset="77"/>
              </a:rPr>
              <a:t>aplica</a:t>
            </a:r>
            <a:r>
              <a:rPr lang="en-US" sz="2800" dirty="0">
                <a:latin typeface="DIN Alternate" panose="020B0500000000000000" pitchFamily="34" charset="77"/>
              </a:rPr>
              <a:t> el </a:t>
            </a:r>
            <a:r>
              <a:rPr lang="en-US" sz="2800" dirty="0" err="1">
                <a:latin typeface="DIN Alternate" panose="020B0500000000000000" pitchFamily="34" charset="77"/>
              </a:rPr>
              <a:t>PRyC</a:t>
            </a:r>
            <a:r>
              <a:rPr lang="en-US" sz="2800" dirty="0">
                <a:latin typeface="DIN Alternate" panose="020B0500000000000000" pitchFamily="34" charset="77"/>
              </a:rPr>
              <a:t>?</a:t>
            </a:r>
          </a:p>
          <a:p>
            <a:endParaRPr lang="en-US" sz="2400" dirty="0">
              <a:latin typeface="DIN Alternate" panose="020B0500000000000000" pitchFamily="34" charset="77"/>
            </a:endParaRPr>
          </a:p>
          <a:p>
            <a:pPr lvl="1"/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Miembros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RSPO que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habiendo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realizado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un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estudio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previo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AVC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han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causado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daños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a las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áreas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AVC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serán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considerados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un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caso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potencial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Queja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y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Reclamo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: No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Comformidad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al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Criterio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5.2</a:t>
            </a:r>
          </a:p>
          <a:p>
            <a:pPr lvl="1"/>
            <a:endParaRPr lang="en-US" sz="24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A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miembros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que no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tienen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plantaciones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nuevas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a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partir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del 2005.</a:t>
            </a:r>
          </a:p>
        </p:txBody>
      </p:sp>
    </p:spTree>
    <p:extLst>
      <p:ext uri="{BB962C8B-B14F-4D97-AF65-F5344CB8AC3E}">
        <p14:creationId xmlns:p14="http://schemas.microsoft.com/office/powerpoint/2010/main" val="713963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015664" y="265606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Pasos Básicos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8061454" y="911937"/>
            <a:ext cx="3441032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effectLst>
            <a:outerShdw dist="50800" sx="2000" sy="2000" algn="ctr" rotWithShape="0">
              <a:srgbClr val="000000"/>
            </a:outerShdw>
            <a:reflection endPos="0" dir="5400000" sy="-100000" algn="bl" rotWithShape="0"/>
          </a:effectLst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177784-6577-A240-A40E-A96529725E8F}"/>
              </a:ext>
            </a:extLst>
          </p:cNvPr>
          <p:cNvSpPr/>
          <p:nvPr/>
        </p:nvSpPr>
        <p:spPr>
          <a:xfrm>
            <a:off x="318709" y="1536349"/>
            <a:ext cx="47087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DIN Alternate" panose="020B0500000000000000" pitchFamily="34" charset="77"/>
              </a:rPr>
              <a:t>Divulgación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Despejes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sin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estudios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previos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AVC (Anexo 2)</a:t>
            </a: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Procedimiento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operativo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estándar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Análisis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cambio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uso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suelo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(LUCA)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A17E4D-31AC-3D41-B080-C47F453A9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16" y="1306038"/>
            <a:ext cx="6096000" cy="50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07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2882113" y="216186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Pasos Básicos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7940379" y="862517"/>
            <a:ext cx="3441032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47" y="-1934593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E3971A-EEF3-3842-AC1D-7E4506C15EDB}"/>
              </a:ext>
            </a:extLst>
          </p:cNvPr>
          <p:cNvSpPr/>
          <p:nvPr/>
        </p:nvSpPr>
        <p:spPr>
          <a:xfrm>
            <a:off x="3048000" y="1809722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DIN Alternate" panose="020B0500000000000000" pitchFamily="34" charset="77"/>
              </a:rPr>
              <a:t>2</a:t>
            </a:r>
            <a:r>
              <a:rPr lang="en-US" sz="2800" dirty="0">
                <a:latin typeface="DIN Alternate" panose="020B0500000000000000" pitchFamily="34" charset="77"/>
              </a:rPr>
              <a:t>. </a:t>
            </a:r>
            <a:r>
              <a:rPr lang="en-US" sz="2800" dirty="0" err="1">
                <a:latin typeface="DIN Alternate" panose="020B0500000000000000" pitchFamily="34" charset="77"/>
              </a:rPr>
              <a:t>Evaluación</a:t>
            </a:r>
            <a:r>
              <a:rPr lang="en-US" sz="2800" dirty="0">
                <a:latin typeface="DIN Alternate" panose="020B0500000000000000" pitchFamily="34" charset="77"/>
              </a:rPr>
              <a:t> de </a:t>
            </a:r>
            <a:r>
              <a:rPr lang="en-US" sz="2800" dirty="0" err="1">
                <a:latin typeface="DIN Alternate" panose="020B0500000000000000" pitchFamily="34" charset="77"/>
              </a:rPr>
              <a:t>responsabilidad</a:t>
            </a:r>
            <a:endParaRPr lang="en-US" sz="2800" dirty="0">
              <a:latin typeface="DIN Alternate" panose="020B0500000000000000" pitchFamily="34" charset="77"/>
            </a:endParaRPr>
          </a:p>
          <a:p>
            <a:pPr lvl="1"/>
            <a:endParaRPr lang="en-US" sz="2800" dirty="0">
              <a:latin typeface="DIN Alternate" panose="020B0500000000000000" pitchFamily="34" charset="77"/>
            </a:endParaRPr>
          </a:p>
          <a:p>
            <a:pPr lvl="1"/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Identificación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la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responsabilidad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compensación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social (AVC)</a:t>
            </a:r>
          </a:p>
          <a:p>
            <a:pPr lvl="1"/>
            <a:endParaRPr lang="en-US" sz="24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Identificación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áreas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que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requieren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remediación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(zonas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ribereñas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,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pendientes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pronunciadas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y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suelos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turba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(LUCA)</a:t>
            </a:r>
          </a:p>
          <a:p>
            <a:pPr lvl="1"/>
            <a:endParaRPr lang="en-US" sz="24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/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Cálculo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la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responsabilidad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compensación</a:t>
            </a:r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 (“FCL” LUCA)</a:t>
            </a:r>
          </a:p>
        </p:txBody>
      </p:sp>
    </p:spTree>
    <p:extLst>
      <p:ext uri="{BB962C8B-B14F-4D97-AF65-F5344CB8AC3E}">
        <p14:creationId xmlns:p14="http://schemas.microsoft.com/office/powerpoint/2010/main" val="3000019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015664" y="265606"/>
            <a:ext cx="831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Pasos Básicos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8061454" y="911937"/>
            <a:ext cx="3441032" cy="0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497300" y="3453944"/>
            <a:ext cx="4152786" cy="3931621"/>
          </a:xfrm>
          <a:prstGeom prst="rect">
            <a:avLst/>
          </a:prstGeom>
          <a:effectLst>
            <a:outerShdw dist="50800" sx="2000" sy="2000" algn="ctr" rotWithShape="0">
              <a:srgbClr val="000000"/>
            </a:outerShdw>
            <a:reflection endPos="0" dir="5400000" sy="-100000" algn="bl" rotWithShape="0"/>
          </a:effectLst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65C90B-FCFC-F040-83CC-9EB496DEB4B5}"/>
              </a:ext>
            </a:extLst>
          </p:cNvPr>
          <p:cNvSpPr/>
          <p:nvPr/>
        </p:nvSpPr>
        <p:spPr>
          <a:xfrm>
            <a:off x="331040" y="133028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>
                <a:latin typeface="DIN Alternate" panose="020B0500000000000000" pitchFamily="34" charset="77"/>
              </a:rPr>
              <a:t>Desarrollo</a:t>
            </a:r>
            <a:r>
              <a:rPr lang="en-US" sz="2800" dirty="0">
                <a:latin typeface="DIN Alternate" panose="020B0500000000000000" pitchFamily="34" charset="77"/>
              </a:rPr>
              <a:t> del plan de </a:t>
            </a:r>
            <a:r>
              <a:rPr lang="en-US" sz="2800" dirty="0" err="1">
                <a:latin typeface="DIN Alternate" panose="020B0500000000000000" pitchFamily="34" charset="77"/>
              </a:rPr>
              <a:t>Remediación</a:t>
            </a:r>
            <a:r>
              <a:rPr lang="en-US" sz="2800" dirty="0">
                <a:latin typeface="DIN Alternate" panose="020B0500000000000000" pitchFamily="34" charset="77"/>
              </a:rPr>
              <a:t> y </a:t>
            </a:r>
            <a:r>
              <a:rPr lang="en-US" sz="2800" dirty="0" err="1">
                <a:latin typeface="DIN Alternate" panose="020B0500000000000000" pitchFamily="34" charset="77"/>
              </a:rPr>
              <a:t>Compensación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dirty="0">
              <a:latin typeface="DIN Alternate" panose="020B0500000000000000" pitchFamily="34" charset="77"/>
            </a:endParaRPr>
          </a:p>
          <a:p>
            <a:pPr lvl="1"/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Nota conceptual </a:t>
            </a:r>
          </a:p>
          <a:p>
            <a:pPr lvl="1"/>
            <a:r>
              <a:rPr lang="en-US" sz="2400" dirty="0">
                <a:solidFill>
                  <a:srgbClr val="58585B"/>
                </a:solidFill>
                <a:latin typeface="DIN Alternate" panose="020B0500000000000000" pitchFamily="34" charset="77"/>
              </a:rPr>
              <a:t>Plan de </a:t>
            </a:r>
            <a:r>
              <a:rPr lang="en-US" sz="24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compensación</a:t>
            </a:r>
            <a:endParaRPr lang="en-US" sz="2400" dirty="0">
              <a:solidFill>
                <a:srgbClr val="58585B"/>
              </a:solidFill>
              <a:latin typeface="DIN Alternate" panose="020B0500000000000000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20D66B-EF14-6B44-84D5-5A3E803C1E34}"/>
              </a:ext>
            </a:extLst>
          </p:cNvPr>
          <p:cNvSpPr/>
          <p:nvPr/>
        </p:nvSpPr>
        <p:spPr>
          <a:xfrm>
            <a:off x="5406486" y="2929853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>
              <a:buFont typeface="+mj-lt"/>
              <a:buAutoNum type="arabicPeriod" startAt="4"/>
            </a:pPr>
            <a:r>
              <a:rPr lang="en-US" sz="2800" dirty="0" err="1">
                <a:latin typeface="DIN Alternate" panose="020B0500000000000000" pitchFamily="34" charset="77"/>
              </a:rPr>
              <a:t>Implementación</a:t>
            </a:r>
            <a:r>
              <a:rPr lang="en-US" sz="2800" dirty="0">
                <a:latin typeface="DIN Alternate" panose="020B0500000000000000" pitchFamily="34" charset="77"/>
              </a:rPr>
              <a:t> y </a:t>
            </a:r>
            <a:r>
              <a:rPr lang="en-US" sz="2800" dirty="0" err="1">
                <a:latin typeface="DIN Alternate" panose="020B0500000000000000" pitchFamily="34" charset="77"/>
              </a:rPr>
              <a:t>monitoreo</a:t>
            </a:r>
            <a:r>
              <a:rPr lang="en-US" sz="2800" dirty="0">
                <a:latin typeface="DIN Alternate" panose="020B0500000000000000" pitchFamily="34" charset="77"/>
              </a:rPr>
              <a:t> del Plan de </a:t>
            </a:r>
            <a:r>
              <a:rPr lang="en-US" sz="2800" dirty="0" err="1">
                <a:latin typeface="DIN Alternate" panose="020B0500000000000000" pitchFamily="34" charset="77"/>
              </a:rPr>
              <a:t>Remediación</a:t>
            </a:r>
            <a:r>
              <a:rPr lang="en-US" sz="2800" dirty="0">
                <a:latin typeface="DIN Alternate" panose="020B0500000000000000" pitchFamily="34" charset="77"/>
              </a:rPr>
              <a:t> y </a:t>
            </a:r>
            <a:r>
              <a:rPr lang="en-US" sz="2800" dirty="0" err="1">
                <a:latin typeface="DIN Alternate" panose="020B0500000000000000" pitchFamily="34" charset="77"/>
              </a:rPr>
              <a:t>Compensación</a:t>
            </a:r>
            <a:r>
              <a:rPr lang="en-US" sz="2800" dirty="0">
                <a:latin typeface="DIN Alternate" panose="020B0500000000000000" pitchFamily="34" charset="77"/>
              </a:rPr>
              <a:t> </a:t>
            </a:r>
          </a:p>
          <a:p>
            <a:pPr marL="514350" indent="-514350" algn="r">
              <a:buFont typeface="+mj-lt"/>
              <a:buAutoNum type="arabicPeriod" startAt="4"/>
            </a:pPr>
            <a:endParaRPr lang="en-US" sz="28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 algn="r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Remediación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por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pérdida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AVC 4,5 y 6</a:t>
            </a:r>
          </a:p>
          <a:p>
            <a:pPr lvl="1" algn="r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 algn="r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Remediación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ambiental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(zonas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ribereñas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,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pendientes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pronunciadas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y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suelos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turba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)</a:t>
            </a:r>
          </a:p>
          <a:p>
            <a:pPr lvl="1" algn="r"/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pPr lvl="1" algn="r"/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Implementación</a:t>
            </a:r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 del Proyecto de </a:t>
            </a:r>
            <a:r>
              <a:rPr lang="en-US" sz="2000" dirty="0" err="1">
                <a:solidFill>
                  <a:srgbClr val="58585B"/>
                </a:solidFill>
                <a:latin typeface="DIN Alternate" panose="020B0500000000000000" pitchFamily="34" charset="77"/>
              </a:rPr>
              <a:t>Conservación</a:t>
            </a:r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143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521881" y="231260"/>
            <a:ext cx="831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Análisis de Cambio de Uso de Suelo (LUCA)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4261902" y="1395700"/>
            <a:ext cx="7576680" cy="35889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46" y="-1431589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639548-8953-594B-86D6-77F76FED1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 b="10278"/>
          <a:stretch/>
        </p:blipFill>
        <p:spPr>
          <a:xfrm>
            <a:off x="-531148" y="3484049"/>
            <a:ext cx="4152786" cy="3931621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CE1614-6B04-814D-9749-AA3A1B1EB919}"/>
              </a:ext>
            </a:extLst>
          </p:cNvPr>
          <p:cNvSpPr/>
          <p:nvPr/>
        </p:nvSpPr>
        <p:spPr>
          <a:xfrm>
            <a:off x="3426646" y="199741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800" dirty="0">
                <a:latin typeface="DIN Alternate" panose="020B0500000000000000" pitchFamily="34" charset="77"/>
              </a:rPr>
              <a:t>El documento Guía para LUCA 2017 consiste de las siguientes secciones:</a:t>
            </a:r>
          </a:p>
          <a:p>
            <a:endParaRPr lang="es-EC" sz="2000" dirty="0">
              <a:latin typeface="DIN Alternate" panose="020B0500000000000000" pitchFamily="34" charset="77"/>
            </a:endParaRPr>
          </a:p>
          <a:p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Anexo 3 – RSPO LUCA Guidance  </a:t>
            </a:r>
          </a:p>
          <a:p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Anexo 3a – RSPO LUCA Reporting Template  </a:t>
            </a:r>
          </a:p>
          <a:p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Anexo 4 – RSPO LUCA Reporting Checklist</a:t>
            </a:r>
          </a:p>
          <a:p>
            <a:endParaRPr lang="en-US" sz="2000" dirty="0">
              <a:solidFill>
                <a:srgbClr val="58585B"/>
              </a:solidFill>
              <a:latin typeface="DIN Alternate" panose="020B0500000000000000" pitchFamily="34" charset="77"/>
            </a:endParaRPr>
          </a:p>
          <a:p>
            <a:r>
              <a:rPr lang="en-US" sz="2000" dirty="0">
                <a:solidFill>
                  <a:srgbClr val="58585B"/>
                </a:solidFill>
                <a:latin typeface="DIN Alternate" panose="020B0500000000000000" pitchFamily="34" charset="77"/>
              </a:rPr>
              <a:t>Anexo 4a – Land Cover Interpretation Examples</a:t>
            </a:r>
          </a:p>
        </p:txBody>
      </p:sp>
    </p:spTree>
    <p:extLst>
      <p:ext uri="{BB962C8B-B14F-4D97-AF65-F5344CB8AC3E}">
        <p14:creationId xmlns:p14="http://schemas.microsoft.com/office/powerpoint/2010/main" val="2151328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BEB0F-64FF-4321-8B89-AD3E3024BC6C}"/>
              </a:ext>
            </a:extLst>
          </p:cNvPr>
          <p:cNvSpPr txBox="1"/>
          <p:nvPr/>
        </p:nvSpPr>
        <p:spPr>
          <a:xfrm>
            <a:off x="3521881" y="231260"/>
            <a:ext cx="831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rgbClr val="58585B"/>
                </a:solidFill>
                <a:latin typeface="DIN Alternate" panose="020B0500000000000000" pitchFamily="34" charset="77"/>
                <a:cs typeface="Myanmar Text" panose="020B0502040204020203" pitchFamily="34" charset="0"/>
              </a:rPr>
              <a:t>Análisis de Cambio de Uso de Suelo (LUCA)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A1A78E86-6544-4201-9A1C-9B6B65113054}"/>
              </a:ext>
            </a:extLst>
          </p:cNvPr>
          <p:cNvCxnSpPr>
            <a:cxnSpLocks/>
          </p:cNvCxnSpPr>
          <p:nvPr/>
        </p:nvCxnSpPr>
        <p:spPr>
          <a:xfrm>
            <a:off x="4261902" y="1395700"/>
            <a:ext cx="7576680" cy="35889"/>
          </a:xfrm>
          <a:prstGeom prst="line">
            <a:avLst/>
          </a:prstGeom>
          <a:ln w="28575">
            <a:solidFill>
              <a:srgbClr val="2CA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AC569-BFDB-1942-B911-EC5335821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7" y="97738"/>
            <a:ext cx="2507419" cy="120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20D4F8-9C9B-CC47-B7BF-DA622D937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982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46" y="-2033300"/>
            <a:ext cx="4851974" cy="6858000"/>
          </a:xfrm>
          <a:prstGeom prst="rect">
            <a:avLst/>
          </a:prstGeom>
          <a:effectLst>
            <a:outerShdw blurRad="50800" dist="50800" dir="5400000" algn="ctr" rotWithShape="0">
              <a:srgbClr val="46A727">
                <a:alpha val="11000"/>
              </a:srgbClr>
            </a:outerShdw>
            <a:reflection stA="56000" endPos="65000" dist="50800" dir="5400000" sy="-100000" algn="bl" rotWithShape="0"/>
          </a:effectLst>
          <a:scene3d>
            <a:camera prst="orthographicFront">
              <a:rot lat="0" lon="12000000" rev="420000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4FE75-62F8-FB4F-BECD-B24757C43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24" y="1562256"/>
            <a:ext cx="2140815" cy="4449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9A0365-D177-184A-B5B9-24B3B4421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190" y="1562256"/>
            <a:ext cx="2171250" cy="447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56213D3-1FA4-1C41-A15B-531F64CC5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641" y="1539829"/>
            <a:ext cx="2171250" cy="447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5DCE77-E78E-A24F-95D7-124DCD56D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781" y="1523880"/>
            <a:ext cx="2182500" cy="4488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2C5364-4CBF-7140-9571-8B200EEFDAA3}"/>
              </a:ext>
            </a:extLst>
          </p:cNvPr>
          <p:cNvSpPr txBox="1"/>
          <p:nvPr/>
        </p:nvSpPr>
        <p:spPr>
          <a:xfrm>
            <a:off x="280224" y="6135664"/>
            <a:ext cx="179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DIN Alternate" panose="020B0500000000000000" pitchFamily="34" charset="77"/>
              </a:rPr>
              <a:t>Septiembre</a:t>
            </a:r>
            <a:r>
              <a:rPr lang="en-US" dirty="0">
                <a:latin typeface="DIN Alternate" panose="020B0500000000000000" pitchFamily="34" charset="77"/>
              </a:rPr>
              <a:t>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21716-15B4-6240-AF74-885F1BEE0EC1}"/>
              </a:ext>
            </a:extLst>
          </p:cNvPr>
          <p:cNvSpPr txBox="1"/>
          <p:nvPr/>
        </p:nvSpPr>
        <p:spPr>
          <a:xfrm>
            <a:off x="4752641" y="6125569"/>
            <a:ext cx="17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DIN Alternate" panose="020B0500000000000000" pitchFamily="34" charset="77"/>
              </a:rPr>
              <a:t>Noviembre</a:t>
            </a:r>
            <a:r>
              <a:rPr lang="en-US" dirty="0">
                <a:latin typeface="DIN Alternate" panose="020B0500000000000000" pitchFamily="34" charset="77"/>
              </a:rPr>
              <a:t> 2005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69E58EAB-F60B-7943-B1CF-305F276D9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41727"/>
              </p:ext>
            </p:extLst>
          </p:nvPr>
        </p:nvGraphicFramePr>
        <p:xfrm>
          <a:off x="9358666" y="2315921"/>
          <a:ext cx="2554987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NOVIEMBRE</a:t>
                      </a:r>
                      <a:r>
                        <a:rPr lang="es-EC" baseline="0" dirty="0">
                          <a:solidFill>
                            <a:schemeClr val="tx1"/>
                          </a:solidFill>
                        </a:rPr>
                        <a:t> 2005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Cobertura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Área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Coef</a:t>
                      </a:r>
                      <a:endParaRPr lang="en-MY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Palma Aceitera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Bosque primario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80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Bosque secundario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0,7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Pastos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TOTAL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140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802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</TotalTime>
  <Words>692</Words>
  <Application>Microsoft Office PowerPoint</Application>
  <PresentationFormat>Personalizado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Solano</dc:creator>
  <cp:lastModifiedBy>Invitado</cp:lastModifiedBy>
  <cp:revision>526</cp:revision>
  <dcterms:created xsi:type="dcterms:W3CDTF">2017-07-27T22:20:21Z</dcterms:created>
  <dcterms:modified xsi:type="dcterms:W3CDTF">2020-01-16T14:34:06Z</dcterms:modified>
</cp:coreProperties>
</file>